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xlsx" ContentType="application/vnd.openxmlformats-officedocument.spreadsheetml.sheet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77" r:id="rId11"/>
    <p:sldId id="264" r:id="rId12"/>
    <p:sldId id="279" r:id="rId13"/>
    <p:sldId id="265" r:id="rId14"/>
    <p:sldId id="266" r:id="rId15"/>
    <p:sldId id="267" r:id="rId16"/>
    <p:sldId id="270" r:id="rId17"/>
    <p:sldId id="268" r:id="rId18"/>
    <p:sldId id="271" r:id="rId19"/>
    <p:sldId id="272" r:id="rId20"/>
    <p:sldId id="273" r:id="rId21"/>
    <p:sldId id="274" r:id="rId22"/>
    <p:sldId id="275" r:id="rId23"/>
    <p:sldId id="278" r:id="rId24"/>
    <p:sldId id="276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660"/>
  </p:normalViewPr>
  <p:slideViewPr>
    <p:cSldViewPr>
      <p:cViewPr varScale="1">
        <p:scale>
          <a:sx n="90" d="100"/>
          <a:sy n="90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06/10</c:v>
                </c:pt>
                <c:pt idx="1">
                  <c:v>01/11</c:v>
                </c:pt>
                <c:pt idx="2">
                  <c:v>09/11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200000</c:v>
                </c:pt>
                <c:pt idx="2">
                  <c:v>720000</c:v>
                </c:pt>
              </c:numCache>
            </c:numRef>
          </c:val>
        </c:ser>
        <c:shape val="cylinder"/>
        <c:axId val="141889920"/>
        <c:axId val="141891456"/>
        <c:axId val="0"/>
      </c:bar3DChart>
      <c:catAx>
        <c:axId val="141889920"/>
        <c:scaling>
          <c:orientation val="minMax"/>
        </c:scaling>
        <c:axPos val="b"/>
        <c:numFmt formatCode="@" sourceLinked="1"/>
        <c:tickLblPos val="nextTo"/>
        <c:crossAx val="141891456"/>
        <c:crosses val="autoZero"/>
        <c:auto val="1"/>
        <c:lblAlgn val="ctr"/>
        <c:lblOffset val="100"/>
      </c:catAx>
      <c:valAx>
        <c:axId val="141891456"/>
        <c:scaling>
          <c:orientation val="minMax"/>
        </c:scaling>
        <c:axPos val="l"/>
        <c:majorGridlines/>
        <c:numFmt formatCode="General" sourceLinked="1"/>
        <c:tickLblPos val="nextTo"/>
        <c:crossAx val="1418899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E6657-3CBF-4D6C-9D05-57426EABA5AE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70EEB-2835-4D39-A451-845291D3D6CD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6FCF2-6EFA-40A4-A408-012AD373335A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CBE24-43CA-42DC-9BFD-A2A923D5B00A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1A6B1-FDF0-45D7-B85D-CF30A07FDB53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A0547-7272-467C-8536-A1C83E16E100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7D9EC-EBFE-4868-B09F-C4254A78E998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39C02-512B-4AD3-8DA1-0B1662F0FB6A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ED65A-0D54-4E14-9366-21E84C6CE282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D22DB-FB5E-463A-947F-84BE3E251041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76E39-1E75-4C3F-8F15-8A0FD50B1718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7E0BA0-EC7E-4104-92AF-D4354FFA3225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&#26446;&#25391;&#21326;\Desktop\11-09&#12298;TOMM&#12299;Cloud%20Download\fig\architecture.vsd\&#32472;&#22270;\~&#39029;-1\&#25968;&#25454;&#23384;&#20648;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hyperlink" Target="http://icare.qq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hyperlink" Target="http://xf.qq.com/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et.pku.edu.cn/~lzh/publications.html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file:///G:\My%20Papers\11-07-25%20%5bACM%20MM%5d%20Cloud%20Download\Camera-ready\fig\cloud_download.vsd\&#32472;&#22270;\~&#39029;-1\Sheet.163" TargetMode="External"/><Relationship Id="rId3" Type="http://schemas.openxmlformats.org/officeDocument/2006/relationships/slideLayout" Target="../slideLayouts/slideLayout2.xml"/><Relationship Id="rId7" Type="http://schemas.openxmlformats.org/officeDocument/2006/relationships/oleObject" Target="file:///G:\My%20Papers\11-07-25%20%5bACM%20MM%5d%20Cloud%20Download\Camera-ready\fig\cloud_download.vsd\&#32472;&#22270;\~&#39029;-1\Sheet.80" TargetMode="External"/><Relationship Id="rId12" Type="http://schemas.openxmlformats.org/officeDocument/2006/relationships/oleObject" Target="file:///G:\My%20Papers\11-07-25%20%5bACM%20MM%5d%20Cloud%20Download\Camera-ready\fig\cloud_download.vsd\&#32472;&#22270;\~&#39029;-1\&#22278;&#24418;.664" TargetMode="Externa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G:\My%20Papers\11-07-25%20%5bACM%20MM%5d%20Cloud%20Download\Camera-ready\fig\cloud_download.vsd\&#32472;&#22270;\~&#39029;-1\Sheet.158" TargetMode="External"/><Relationship Id="rId11" Type="http://schemas.openxmlformats.org/officeDocument/2006/relationships/oleObject" Target="file:///G:\My%20Papers\11-07-25%20%5bACM%20MM%5d%20Cloud%20Download\Camera-ready\fig\cloud_download.vsd\&#32472;&#22270;\~&#39029;-1\&#22278;&#24418;.660" TargetMode="External"/><Relationship Id="rId5" Type="http://schemas.openxmlformats.org/officeDocument/2006/relationships/image" Target="../media/image27.png"/><Relationship Id="rId15" Type="http://schemas.openxmlformats.org/officeDocument/2006/relationships/oleObject" Target="file:///G:\My%20Papers\11-07-25%20%5bACM%20MM%5d%20Cloud%20Download\Camera-ready\fig\cloud_download.vsd\&#32472;&#22270;\~&#39029;-1\Sheet.162" TargetMode="External"/><Relationship Id="rId10" Type="http://schemas.openxmlformats.org/officeDocument/2006/relationships/oleObject" Target="file:///G:\My%20Papers\11-07-25%20%5bACM%20MM%5d%20Cloud%20Download\Camera-ready\fig\cloud_download.vsd\&#32472;&#22270;\~&#39029;-1\&#22278;&#24418;.661" TargetMode="External"/><Relationship Id="rId4" Type="http://schemas.openxmlformats.org/officeDocument/2006/relationships/oleObject" Target="file:///G:\My%20Papers\11-07-25%20%5bACM%20MM%5d%20Cloud%20Download\Camera-ready\fig\cloud_download.vsd\&#32472;&#22270;\~&#39029;-1\&#22278;&#24418;.662" TargetMode="External"/><Relationship Id="rId9" Type="http://schemas.openxmlformats.org/officeDocument/2006/relationships/image" Target="../media/image29.png"/><Relationship Id="rId14" Type="http://schemas.openxmlformats.org/officeDocument/2006/relationships/oleObject" Target="file:///G:\My%20Papers\11-07-25%20%5bACM%20MM%5d%20Cloud%20Download\Camera-ready\fig\cloud_download.vsd\&#32472;&#22270;\~&#39029;-1\Sheet.1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124744"/>
            <a:ext cx="8136904" cy="1470025"/>
          </a:xfrm>
        </p:spPr>
        <p:txBody>
          <a:bodyPr/>
          <a:lstStyle/>
          <a:p>
            <a:r>
              <a:rPr lang="en-US" altLang="zh-CN" sz="3600" b="1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Cloud Download</a:t>
            </a:r>
            <a:r>
              <a:rPr lang="en-US" altLang="zh-CN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altLang="zh-CN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Using Cloud Utilities to </a:t>
            </a:r>
            <a:r>
              <a:rPr lang="en-US" altLang="zh-CN" sz="32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Achieve </a:t>
            </a:r>
            <a:r>
              <a:rPr lang="en-US" altLang="zh-CN" sz="3200" b="1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High-quality </a:t>
            </a:r>
            <a:r>
              <a:rPr lang="en-US" altLang="zh-CN" sz="32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Content Distribution</a:t>
            </a:r>
            <a:r>
              <a:rPr lang="en-US" altLang="zh-CN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 </a:t>
            </a:r>
            <a:r>
              <a:rPr lang="en-US" altLang="zh-CN" sz="32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Unpopular </a:t>
            </a:r>
            <a:r>
              <a:rPr lang="en-US" altLang="zh-CN" sz="3200" b="1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Videos</a:t>
            </a:r>
            <a:endParaRPr lang="zh-CN" altLang="zh-CN" sz="3200" i="1" dirty="0">
              <a:solidFill>
                <a:srgbClr val="0070C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3068960"/>
            <a:ext cx="6120680" cy="1872208"/>
          </a:xfrm>
        </p:spPr>
        <p:txBody>
          <a:bodyPr/>
          <a:lstStyle/>
          <a:p>
            <a:pPr algn="l"/>
            <a:r>
              <a:rPr lang="en-US" altLang="zh-CN" sz="2400" dirty="0" smtClean="0"/>
              <a:t>Yan Huang, 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Tencent Research, Shanghai, China</a:t>
            </a:r>
            <a:endParaRPr lang="en-US" altLang="zh-CN" sz="2400" i="1" dirty="0" smtClean="0">
              <a:solidFill>
                <a:srgbClr val="0070C0"/>
              </a:solidFill>
            </a:endParaRPr>
          </a:p>
          <a:p>
            <a:pPr algn="l"/>
            <a:r>
              <a:rPr lang="en-US" altLang="zh-CN" sz="2400" b="1" u="sng" dirty="0" smtClean="0">
                <a:solidFill>
                  <a:srgbClr val="C00000"/>
                </a:solidFill>
              </a:rPr>
              <a:t>Zhenhua Li</a:t>
            </a:r>
            <a:r>
              <a:rPr lang="en-US" altLang="zh-CN" sz="2400" dirty="0" smtClean="0"/>
              <a:t>, 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Peking University, Beijing, China</a:t>
            </a:r>
            <a:endParaRPr lang="en-US" altLang="zh-CN" sz="2400" i="1" dirty="0" smtClean="0">
              <a:solidFill>
                <a:srgbClr val="0070C0"/>
              </a:solidFill>
            </a:endParaRPr>
          </a:p>
          <a:p>
            <a:pPr algn="l"/>
            <a:r>
              <a:rPr lang="en-US" altLang="zh-CN" sz="2400" dirty="0" smtClean="0"/>
              <a:t>Gang Liu, 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Tencent Research</a:t>
            </a:r>
            <a:endParaRPr lang="en-US" altLang="zh-CN" sz="2400" i="1" dirty="0" smtClean="0">
              <a:solidFill>
                <a:srgbClr val="0070C0"/>
              </a:solidFill>
            </a:endParaRPr>
          </a:p>
          <a:p>
            <a:pPr algn="l"/>
            <a:r>
              <a:rPr lang="en-US" altLang="zh-CN" sz="2400" dirty="0" smtClean="0"/>
              <a:t>Yafei Dai, </a:t>
            </a:r>
            <a:r>
              <a:rPr lang="en-US" altLang="zh-CN" sz="2000" dirty="0" smtClean="0">
                <a:solidFill>
                  <a:srgbClr val="0070C0"/>
                </a:solidFill>
              </a:rPr>
              <a:t>Peking University</a:t>
            </a:r>
            <a:endParaRPr lang="zh-CN" altLang="zh-CN" sz="2400" dirty="0">
              <a:solidFill>
                <a:srgbClr val="0070C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229200"/>
            <a:ext cx="2858984" cy="86409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3080" name="Picture 8" descr="E:\Dropbox\私人资料\My Web Sites\images\Tenc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301208"/>
            <a:ext cx="2939527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i="1" dirty="0" smtClean="0">
                <a:solidFill>
                  <a:srgbClr val="C00000"/>
                </a:solidFill>
              </a:rPr>
              <a:t>Compared with CDN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12776"/>
            <a:ext cx="6840760" cy="5112568"/>
          </a:xfrm>
        </p:spPr>
        <p:txBody>
          <a:bodyPr/>
          <a:lstStyle/>
          <a:p>
            <a:r>
              <a:rPr lang="en-US" altLang="zh-CN" sz="2400" dirty="0" smtClean="0"/>
              <a:t>Business model</a:t>
            </a:r>
          </a:p>
          <a:p>
            <a:pPr>
              <a:buNone/>
            </a:pPr>
            <a:r>
              <a:rPr lang="en-US" altLang="zh-CN" i="1" dirty="0" smtClean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CDN: serves paid content providers</a:t>
            </a:r>
            <a:endParaRPr lang="en-US" altLang="zh-CN" sz="20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</a:rPr>
              <a:t>	- Cloud download: charges users for better obtaining content</a:t>
            </a:r>
            <a:endParaRPr lang="en-US" altLang="zh-CN" sz="2000" b="1" i="1" dirty="0" smtClean="0">
              <a:solidFill>
                <a:srgbClr val="002060"/>
              </a:solidFill>
            </a:endParaRPr>
          </a:p>
          <a:p>
            <a:endParaRPr lang="en-US" altLang="zh-CN" dirty="0" smtClean="0"/>
          </a:p>
          <a:p>
            <a:r>
              <a:rPr lang="en-US" altLang="zh-CN" sz="2400" dirty="0" smtClean="0"/>
              <a:t>Video accommodation</a:t>
            </a:r>
          </a:p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</a:rPr>
              <a:t>	- CDN: one movie -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numerous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copies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 at edge servers</a:t>
            </a:r>
          </a:p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</a:rPr>
              <a:t>	- Cloud download: one movie - only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two copies </a:t>
            </a:r>
          </a:p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</a:rPr>
              <a:t>		(one for user access, the other for redundancy)</a:t>
            </a:r>
          </a:p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</a:rPr>
              <a:t>		(unpopular video </a:t>
            </a:r>
            <a:r>
              <a:rPr lang="en-US" altLang="zh-CN" sz="2000" i="1" dirty="0" smtClean="0">
                <a:solidFill>
                  <a:srgbClr val="0070C0"/>
                </a:solidFill>
                <a:sym typeface="Wingdings" pitchFamily="2" charset="2"/>
              </a:rPr>
              <a:t> two copies are enough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</a:rPr>
              <a:t>	- Cloud download can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accommodate many more 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videos than CDN, with the same storage capacity</a:t>
            </a:r>
            <a:endParaRPr lang="en-US" altLang="zh-CN" sz="20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3" y="980728"/>
            <a:ext cx="1555373" cy="64807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44824"/>
            <a:ext cx="1447820" cy="50405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340594"/>
            <a:ext cx="2016224" cy="181659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grpSp>
        <p:nvGrpSpPr>
          <p:cNvPr id="18" name="组合 17"/>
          <p:cNvGrpSpPr/>
          <p:nvPr/>
        </p:nvGrpSpPr>
        <p:grpSpPr>
          <a:xfrm>
            <a:off x="6516216" y="5517232"/>
            <a:ext cx="2592288" cy="1340768"/>
            <a:chOff x="5868144" y="5157192"/>
            <a:chExt cx="3096344" cy="1296144"/>
          </a:xfrm>
        </p:grpSpPr>
        <p:sp>
          <p:nvSpPr>
            <p:cNvPr id="11" name="椭圆 10"/>
            <p:cNvSpPr/>
            <p:nvPr/>
          </p:nvSpPr>
          <p:spPr>
            <a:xfrm>
              <a:off x="5868144" y="5589240"/>
              <a:ext cx="3096344" cy="86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82841" y="5805264"/>
              <a:ext cx="333375" cy="447675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62961" y="5789637"/>
              <a:ext cx="333375" cy="447675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58905" y="5805264"/>
              <a:ext cx="333375" cy="447675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12360" y="5805264"/>
              <a:ext cx="333375" cy="447675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43081" y="5789637"/>
              <a:ext cx="333375" cy="447675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814249" y="5157192"/>
              <a:ext cx="1486165" cy="446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Cloud</a:t>
              </a:r>
              <a:endParaRPr lang="zh-CN" altLang="en-US" sz="2000" b="1" dirty="0"/>
            </a:p>
          </p:txBody>
        </p:sp>
      </p:grpSp>
      <p:sp>
        <p:nvSpPr>
          <p:cNvPr id="48130" name="AutoShape 2" descr="data:image/jpg;base64,/9j/4AAQSkZJRgABAQAAAQABAAD/2wCEAAkGBhQSEBUSEhQUFRQUFRUVFBYQFRQVFhUUFBQVFBUQFhUXHCYhFxkjGRUUHy8gIycpLSwsFh4xNTAqNSYvLCkBCQoKDgwOGg8PGi0lHyQpKS8qLiwsNCksLCksKSwsLCwtLCwsLCwsKSovLCwpLCwsLCwsKSwpLCwpKSwpKSk0Kf/AABEIAMwAzAMBIgACEQEDEQH/xAAcAAEAAgMBAQEAAAAAAAAAAAAABQYDBAcCAQj/xABBEAABAwIDBQQHBgQGAgMAAAABAAIDBBEFITEGEkFRYRMicYEHMlKRobHBI0JicoLRM5Ki8BQkU2Oy4UNzVLPC/8QAGgEAAgMBAQAAAAAAAAAAAAAAAAUCAwQGAf/EADMRAAIBAwIEBAMHBQEAAAAAAAABAgMEERIhBTFBURMigZFhcbEyM6HB0fDxFCMkQuEG/9oADAMBAAIRAxEAPwDuKIiACIiACqW1G2fYydhFbfHruOe7fMNA52VqmlDWlx0aCT4AXX57xTF3GffOZeXPf+o3+CxXk5KGmLw2arampPL6HRabaiY6yHPw/ZY6wvkFy97vFzvldVGixG9iCpmPFmxsL5HtYxvrOebAdOp6BcjcU7hS2k36tjSKguiNaqpnDMOcPBxHyXin2lq4D3ZpCBwed8e511r1HpIoHGxdKT7TYju+4m/wUViu1sVmtpG/4iaQ2aC1263q5psXu5N04nkmFo7lNRnFoqm6bXc6RgfpNDiG1LQ3/cjvu/qbqPEX8FeYpQ5oc0gtIuCDcEHQgr88NwnGbb/+ILTr2bZGtA6bjW7nkuseis1RoSasBrjK/dAaG90WBdYZC7t45WHHiuho1G/K3kX1oJbpYLkiItRmCIvhNsygD6ijZ9pKZhs6eK/IOBPuF15i2opnaTM+I+YVbqwjza9yWiT6EoixQ1THi7HNd+Ug/JZA66mpJ7pnmMH1ERengREQAREQAREQAREQBoY+bUk5/wBmX/g5fn2rju8+XyX6IxKDfhkZ7Ub2/wAzSPquBOiubpdec0brTkzWgaRorDh+yX+KLZKq5hZ/CiBIDzxmf04Ach1UU2NdJgjs1o5NA9wWWC3yaZmlHgsLW7rYYg3kI2W+Sx0+z0EchkjhYx5Fi5jbZHXIZDyUu1q9iJEmCI50Ks+ysn2Tm+y4+4gH53UM+JSmzBsZB+U/MK22eKiK7hZpssCIibCwq+021xh3o4GB7xk57yGxsPs7ziA53QHLjyXO8Vr6mY3nc8g6XP2f6Q3unyWDaj0bumr53S1DjH2jjGLb7mtd3t3vZNsSRkM7XUPPspU4deakkMkQzlie3ItGpcwGzh1FnDVLK0teVq3/AAGFKOhZx+pPUeHqdpaCwucgqpTbZTuF6fDpJBze5+75brM/G6zxbfHfEdXTyUrnZNc7eMZPXeAIHUXC524trupvjb5rPsbFUgi0T1QaLBRpxx8Tt6NxaRy+o4haNbXWvdVvEq8u7rdOJ59AvbSz0eZkpSzsd72axwVVO2XR3qvA4OGtuhyPmpVc39EtcSZWcHMZJ5g7rvmPcukLr6M9cE2JqsdM2kERFaVBERABERABERABcTxbCtytfBpeWw/K91wfcV2xUL0j4K4FlZGM2WEluFjdj/ofJZbqGqOexpt54ljuRk+ysJbZm81w0dcnPqD9LKaatemqhIwPGjhfw5hZQ5Y2l0NSb6mdpWZjlqB6+9qqpFqM8rlu7Nn7R/5R81DumUvstm+Q9APiVO3+8RCv92yxoi8TOs0nkD8k4FRRqnvSPdzc4/FfBCssTbrZESRN5eR0lhGp2a167DmTRmOVoex2rXD4jkeoUi5ixEKyJWznOMYMYHCPeLmgdwu13Puh3MjS/GwUU+FXPbJmcZ6OHuI/dVl0d1XLmTjyLf6JW/5h3/pd/wDYxdVXOPRRS9+Z/JrGebiXH/iF0dNLZf20Lrh/3AiItJnCIiACIiACIiAC8vYCCCAQRYg5gg6ghekQBRsZoGUswEY3YngZcGPz05ArCXrb2jmD3v4jT3ZKv01bbuOOmh+hSiUlqaXIaRi9KbJQyLw6Za7pVhfMq5FiNozK17JQ2hL/AG3ZeDcvndUmAF7gxubnEAeJXTKKmEcbWDRoA8eZWm0hmWrsZ7qWI6TMsVV/Dd+V3yKyrzK27SOYI96YvkYFzKVA5bQlUayS2XJZRMkQ6Np7liJWPtF831bErZjno2Pc1z2hxbfdvmBe2duJyUNtbTtEbXAAO3rXAAuCCbZeAU7vKJkw19dVNhZfso85HjQX1z9qwsFNrKwupXnDyyz+jrDuzow4jOVxf+n1W/AX81aV4hiDWhrRZrQAAOAAsAvaZwjpioi6ctUmwiIpkQiIgAiIgAiEqlY9tm5+9HSmwGTpuF+IjHH83u5oAnMc2pipsid6Tgxuvi4/dC51RbYTYhWiOR25A10looyQHdlfJ51dci9tLDRa0jM9SSTckm5J5kqu1LXUtWJGZCR3aRngJAO/EfEZ9QXclGSbi0iUWk02dGxOTVVWtmsbhSzsVbNHvt46ji08WlQFc9JGmnhjhNNZRkix8DJ5t11H/S36Oftj9mQ/O3dIsCeZOQ81Tax6m9g6gDtL6bzb+BBF/grKUNctLK6stEdSOrbL7M9j9rIQ6QjuhpuGg658SrIqLSVkkJuw25tObT5K24XibZmXGTh6zeR/ZNoQUFhCuc3N5ZuoiKZEoOMxdnO9vC+8PB2Y/byWq2ZWLbTDyWCZozZk78p0PkfmqaJ0mrQ0TaG1KeqCZKCVehItBkq8z14aOv8Aeq8Twevc3J5zkxvrO/pHFyvWDQNZAxrBYBo8zxJ6krnWGSXO8cydT9FfsAnvHu+yfgc/3Wi2n58FFxDyZJRERMheEREAEREAEREAVTbfFD3KSM2dMCZCNWwjXzccvIqrzxho3QLACwA5LcdP21VUz6jf7Fn5YsjbxK1KooAjnDNfanDmTRmOQXaeWRBGYe08HA5gpxW7AEAU7dlpZBHIfWyZJazJhy/C/m3zCz1MtxdXOWhZKwxyND2O1a4XB69D1Gar1ZshPF3qY9vH/pSuDZWjkyQ5PHR1j1Koq0Y1OfMup1pQ5cio1j9VYNhsIc4Pc7uMks1rncdbuHTO11I4DgQnc509O+PsyAWzx7pc452Bv3hzI6Kw1Y4DQZADS3JIbm4dtPTB79+3/TapKrHGDamZutAuSQALnK9ha9goieUg5EjwJCzw1l+67UaHmOSxy06UzuJyeZSbJxpqJqtxyeM3ZNIOm8SPcbgqWwr0mvYQ2pYHt9uMAOHUt0d5WULPSLSkw5X0b2pTflkSlShJbo7HSYhFPF2jHNfG4G54dQ4HTwKqNVsmyVzjSyN3QbFr77oJ4NeNf7zVJhmkgzaTuOID23ydbS458l0rZWdppw5puHOJ+S6K2rRvdmt0v3gWVPFoVEo/ZfX8jm2JV5hLm6lpLTY5XBt7lowVZebn4aLY22pTFUyNOhcXNPNrjcEe+3koyhdp/fks1SOmTQzhLUslrwuRdGwGAsiBOrs/AcP76qrbLbNOFpZhbi1h1/M4cPD3qd2lx9tJTPmccwCGDm86BMbS2a88v38TFdV44wuXUqFHtpNDU1AZ9pCyeRvZuOgDr9x3DU5aK/4JtBFVM3onZj1mOye09R9dFxjBIyI953rSOL3X5uz/AL8VMQAh4kjcY5G+q9uvgR94dCvPG0y+BzNK7lB77o7Cirmy+1f+IJhmAZO0Xy9WRv8AqM+o4KxrUmmsocQnGcdUQiIvSYWGrn3I3vP3Wud/KCfosyitq5d2hqD/ALMg97SPqgCiYI21JGTq/eeepc4m6w1Tlt0otTxDlGz/AIgqOqnoAwNOa3YCo2N2a3oXIAlICpCnKioXqUw43d4AlVVqnhU5T7I9Sy8GerNsuShalSlW9RU5XBzm23J82NKaI2ojeQezAL7HcBNgXWyBPDNSODzdvA1+6Wuza9rtWPYd1zD4ELxSt+0b4/QlYWbWb1xSUdRMbkl7miGIu0Lt9+oyGdlZToOrR1RW+rHpgtm8PBJOolhfRLSdFic2r6albyjaZ3j9Tu7fwWJ+yk5zfiFUT+DdYPcFdCwqf7NI8yzJX0Y7GQfhDm+LDc/07/uW1sLim62SE3J3g6MDUl/dLR5gFRD8NnhJ7WpfOzddudo1oc0kFpuR62RHxWHC5XROMrfukWvoXDvAHpkPetdjU/pblJvPR+q/gpuU/Bk8fE2tqsZNXvRGNrRG4jecLvDmmx3TwFx5qf2KoqbsWyxRgSC7XlxL3Bw1sXaA65W1XP4ZXyuc9zjvPcXOPMuNyVbsIrI6SG0e857xvSF5y39LNHIBPLSv4lw5VMYx7E+IRpW1tHpv359y51uJMhYXyGwHvPQLmuM1z66bfflCw9xnM/3qt2oa+d2/KTu8Bz8uAXiRtshp0WuvdKXlhyOOuLl1PLHl9TT4rZhctaTVZInrCzEbtS5zQ2aPKWA9ow8wPWYehF11HC8QbPDHMz1ZGhw6XGY8QbjyXMqZ6s3o0qfsJac/+CZzR+R/fb/+lfby3cRhY1MTcO5cURFsHAULtpE51BUNYC5xjNg0XJ00HhdTSIA5bT1bXwsLCCAxoNuBDQCCOByUbVyK/Y1sLFM4yxOMEp1dGO48/jZofEWVPxPZCsjveMSj2oDe/wCg5j4oAhonrehkUeaaRhs9j2n8TXD5hZYpkAS8UqmcIfk89APmq1FMp3B3ENfcEXta4I5pfxJ/40vT6osp/aRnqnqNletiqlUdLKuLmhrTRu4aLyflbfzcbD4BymAovBm/Zl3tkkflHdb8if1KSD10VpS8OjFevuRk8yNhjV5lYvAlXh8ytZNEZi9MXgMYLuc4AD4k9ALarSxCkbHH2bTcNBJd7Tzm53hkAOgUpPWllwPvCx525KKnkDzu+1llyORXPXUpf1OI919EeyS0Ny5YZXMMjLnbsbS53Th1PJWWmwsMzed53L7o/crbpqdkTdyNoaOmp6k6krzLIun2W0UcHWr1K8tdWWWYZitCYrZmetKVykig1ZivMUi8zOWBkmaswBM00in9gpt2vqWcJIYpPNh3b/1KrU8qnNjpbYo38VM8e54P0UqW0zRbPFWJ05ERbzoAiIgAiIgD4WrGaVh1Y3+ULKiAMbYGjRrR4AKH2qFomu5Ot7wf2U4tLGaIywPYPWLbt/MM2/EBZ7qn4tGUPgSg8STOcVcyip5r5DUr1VVVxy5g6gjIg9QV62ZeHVjAeG8fMNNlx8aWZJPuOIciyw2DQG6AADwAyXrtFr1cXYuy/huOX4CfunpyXl0q6DOUV4wzZdMsRmWq+ZYXVCqZYjUxeus8N5D5rxhj9529wbp4n/pZcD2OqKyUyytdDCTe7xZ5bwaxpz04nLxXTG7PwCJsXZt3WCzeY672tyc1VQ4fKpVdWW3YxXtRypOnTe7+hQHTLDJKrhV7Dxn+G9zejrOH0Kh6rYeceqY3+ZafcRb4pk6Ml0OUla1Y9CuySLUlkUxUbK1Q/wDC4/lLT8itCTZyq/8Ajy/yleKD7FLpTXNP2ImV61TJmpwbIVjtIH/qs35lbtJ6L6p575jiHV2+fc3L4q1QfY9VCpLlFkDBUAZk2HVWnYGgklrG1TWEQRxvZvvy7RzvYHEDnop7B/RlTREOlJncM7SZRg/+sZHzure1gAsAABkAMgByVsKWHlm+3s5RkpTPqIivGgREQAREQAREQAWOoqGsaXvcGtaLlzjYAcySo/aLaOKihMsx6Na3Nz3ey0fXguLbV7XT1rvtDuRg3ZE05DkXe07qfKy2W1pOu88l3MlxdRoru+xZtrMHdOHV9Ax0sTye0jaLOcW5GeJpzIPEam1+KodBtbHDM2Qu3XsdctkDmnkWkW5XC7vsrEGUUDRwjb7yLr3i1AyRpJYxzhmCWtJy4XISi74fTc5ShnYZW9xJRSkVCjxuKrh7WI7zHXBDmkEHi0gj4qPmaWeqbjkeHgVLVUihquRLPkMxA2SU2YxzjxDATa/PkrdsrsyWuE01t4eqzXdPtO69FHejuX7aYfgafc4/upnbDEHwRsnieGua4AtOkjTlYt4+OozTSytVVafV8uwtvbrwYy7Jb/IsqKK2d2gZVxb7cnDJ7Dq0/UHgVKrZODhJxlzMlOpGpFTi8phERRJhERABERABERABERABERABERABCUUDt1ihp8PqJAbO3CxvPekIYCOo3r+SlCLnJRXUjKWlNs5TtNjZrqySa94YSY4BwsDm/wATr5t5Kv1B7y3qaLcgYOY3j+rP5WUfIe8uroxUfKuSOYuJN7vqdh2H2hjkpI2Oe0SMG4WucAe7kCAellZS9cQwGSnD/wDMse5vON1reI4jwK6zg08BiH+HILBwBJI6HeNwUqu7dQlqWd/YbWNy6sdLxt8d/bH5kbtDQ7h32+qdfwk/Qqp1T10iUAggi4IsQeIVB2hwswvyzY71T82nqFzV5a6PPHl9Doretq8r5m7sHNaqcOcTvg5pUntjhTpLzPkDY422a2xJJPwuTZRGwo/zLzyjPxc39lu7Z4jvFsIOTe87xOg8h8014NGTxp+PsJOPTpwoyc/hhd30/X0IbZXFTT1THX7jzuP/ACuNr+RsV11cNkC7PhFT2lPE/wBqNhPiWi6Y8UppOM18hNwCu5RlTfTdfmbaIiTHShERABERABERABERABERABERABUD00VFqBjP9Sdg/la537K/rmnpqf3aNvOZx9wA+q1WazXiUXH3TKTXGwtyFvdkoe+akcSk1UUxy6WlyOcuOZuxFSNBWvidvRuLXc2n4HmFFxOW1G5XNZ5iyWU8ovuE7b3s2cWPtt0828PJTlZEyohLbgtdo5udiNHDwXMI3qVwbFjDIHXO795vMeHMLBXsoTT0+wytOMVKclGruu/VfqTeyv2BqXSZGPdafEbxt55e9RFVUl7i46uJJ81Y9oo2tp3yNP8AFMWY0Nr2d7re5U90ip4XbqjSx8WR/wDRV5Vq0Y9MZ9X/AAJHLrWx770MP5Le5xH0XJqWlfM8RxtLnO0A+Z5Dqux4Fhxgpo4ibljbEjS5JJt0uVHiklojHrk94DTkqkpY2xj1yb6IiQnWBERABERABERABERABERABERABVD0jbHyV0UboXASwOL2Nf6r72u0nge6LcPmreinTqOnJSjzRGcVNaWfm7FmyRuMc0bopBq14t5tPEdQo+Ny/S2I4VFOzcmjZI3k9oNuovoeoVOxj0U0Vi9glj6RvuPc8OTujxKGMSWBRXsJPeLORxuWzG9SOJYCyJxDXPP5i36NC9Ybg7HmxLvIt/ZMvFjjImnQlnBqMes7ZF0HB/RvTOAc50zuhc0D+loKstFsdSRerAwnm/vn+q6xVOJUo7JNl0OD1Z7tpI57SGapo2wRxveWS5EA23N12RdoLOJ48VL4V6NZHWNQ8MHsx953gXaD4rojWgCwFgOAX1Lp8QnuoLH4jWHCqTadV6mkl2W377mhhWCQ0zd2JgbfU6ud4u1K30RL5ScnlsaxhGC0xWEERFEkEREAEREAEREAER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32" name="AutoShape 4" descr="data:image/jpg;base64,/9j/4AAQSkZJRgABAQAAAQABAAD/2wCEAAkGBhQSEBUSEhQUFRQUFRUVFBYQFRQVFhUUFBQVFBUQFhUXHCYhFxkjGRUUHy8gIycpLSwsFh4xNTAqNSYvLCkBCQoKDgwOGg8PGi0lHyQpKS8qLiwsNCksLCksKSwsLCwtLCwsLCwsKSovLCwpLCwsLCwsKSwpLCwpKSwpKSk0Kf/AABEIAMwAzAMBIgACEQEDEQH/xAAcAAEAAgMBAQEAAAAAAAAAAAAABQYDBAcCAQj/xABBEAABAwIDBQQHBgQGAgMAAAABAAIDBBEFITEGEkFRYRMicYEHMlKRobHBI0JicoLRM5Ki8BQkU2Oy4UNzVLPC/8QAGgEAAgMBAQAAAAAAAAAAAAAAAAUCAwQGAf/EADMRAAIBAwIEBAMHBQEAAAAAAAABAgMEERIhBTFBURMigZFhcbEyM6HB0fDxFCMkQuEG/9oADAMBAAIRAxEAPwDuKIiACIiACqW1G2fYydhFbfHruOe7fMNA52VqmlDWlx0aCT4AXX57xTF3GffOZeXPf+o3+CxXk5KGmLw2arampPL6HRabaiY6yHPw/ZY6wvkFy97vFzvldVGixG9iCpmPFmxsL5HtYxvrOebAdOp6BcjcU7hS2k36tjSKguiNaqpnDMOcPBxHyXin2lq4D3ZpCBwed8e511r1HpIoHGxdKT7TYju+4m/wUViu1sVmtpG/4iaQ2aC1263q5psXu5N04nkmFo7lNRnFoqm6bXc6RgfpNDiG1LQ3/cjvu/qbqPEX8FeYpQ5oc0gtIuCDcEHQgr88NwnGbb/+ILTr2bZGtA6bjW7nkuseis1RoSasBrjK/dAaG90WBdYZC7t45WHHiuho1G/K3kX1oJbpYLkiItRmCIvhNsygD6ijZ9pKZhs6eK/IOBPuF15i2opnaTM+I+YVbqwjza9yWiT6EoixQ1THi7HNd+Ug/JZA66mpJ7pnmMH1ERengREQAREQAREQAREQBoY+bUk5/wBmX/g5fn2rju8+XyX6IxKDfhkZ7Ub2/wAzSPquBOiubpdec0brTkzWgaRorDh+yX+KLZKq5hZ/CiBIDzxmf04Ach1UU2NdJgjs1o5NA9wWWC3yaZmlHgsLW7rYYg3kI2W+Sx0+z0EchkjhYx5Fi5jbZHXIZDyUu1q9iJEmCI50Ks+ysn2Tm+y4+4gH53UM+JSmzBsZB+U/MK22eKiK7hZpssCIibCwq+021xh3o4GB7xk57yGxsPs7ziA53QHLjyXO8Vr6mY3nc8g6XP2f6Q3unyWDaj0bumr53S1DjH2jjGLb7mtd3t3vZNsSRkM7XUPPspU4deakkMkQzlie3ItGpcwGzh1FnDVLK0teVq3/AAGFKOhZx+pPUeHqdpaCwucgqpTbZTuF6fDpJBze5+75brM/G6zxbfHfEdXTyUrnZNc7eMZPXeAIHUXC524trupvjb5rPsbFUgi0T1QaLBRpxx8Tt6NxaRy+o4haNbXWvdVvEq8u7rdOJ59AvbSz0eZkpSzsd72axwVVO2XR3qvA4OGtuhyPmpVc39EtcSZWcHMZJ5g7rvmPcukLr6M9cE2JqsdM2kERFaVBERABERABERABcTxbCtytfBpeWw/K91wfcV2xUL0j4K4FlZGM2WEluFjdj/ofJZbqGqOexpt54ljuRk+ysJbZm81w0dcnPqD9LKaatemqhIwPGjhfw5hZQ5Y2l0NSb6mdpWZjlqB6+9qqpFqM8rlu7Nn7R/5R81DumUvstm+Q9APiVO3+8RCv92yxoi8TOs0nkD8k4FRRqnvSPdzc4/FfBCssTbrZESRN5eR0lhGp2a167DmTRmOVoex2rXD4jkeoUi5ixEKyJWznOMYMYHCPeLmgdwu13Puh3MjS/GwUU+FXPbJmcZ6OHuI/dVl0d1XLmTjyLf6JW/5h3/pd/wDYxdVXOPRRS9+Z/JrGebiXH/iF0dNLZf20Lrh/3AiItJnCIiACIiACIiAC8vYCCCAQRYg5gg6ghekQBRsZoGUswEY3YngZcGPz05ArCXrb2jmD3v4jT3ZKv01bbuOOmh+hSiUlqaXIaRi9KbJQyLw6Za7pVhfMq5FiNozK17JQ2hL/AG3ZeDcvndUmAF7gxubnEAeJXTKKmEcbWDRoA8eZWm0hmWrsZ7qWI6TMsVV/Dd+V3yKyrzK27SOYI96YvkYFzKVA5bQlUayS2XJZRMkQ6Np7liJWPtF831bErZjno2Pc1z2hxbfdvmBe2duJyUNtbTtEbXAAO3rXAAuCCbZeAU7vKJkw19dVNhZfso85HjQX1z9qwsFNrKwupXnDyyz+jrDuzow4jOVxf+n1W/AX81aV4hiDWhrRZrQAAOAAsAvaZwjpioi6ctUmwiIpkQiIgAiIgAiEqlY9tm5+9HSmwGTpuF+IjHH83u5oAnMc2pipsid6Tgxuvi4/dC51RbYTYhWiOR25A10looyQHdlfJ51dci9tLDRa0jM9SSTckm5J5kqu1LXUtWJGZCR3aRngJAO/EfEZ9QXclGSbi0iUWk02dGxOTVVWtmsbhSzsVbNHvt46ji08WlQFc9JGmnhjhNNZRkix8DJ5t11H/S36Oftj9mQ/O3dIsCeZOQ81Tax6m9g6gDtL6bzb+BBF/grKUNctLK6stEdSOrbL7M9j9rIQ6QjuhpuGg658SrIqLSVkkJuw25tObT5K24XibZmXGTh6zeR/ZNoQUFhCuc3N5ZuoiKZEoOMxdnO9vC+8PB2Y/byWq2ZWLbTDyWCZozZk78p0PkfmqaJ0mrQ0TaG1KeqCZKCVehItBkq8z14aOv8Aeq8Twevc3J5zkxvrO/pHFyvWDQNZAxrBYBo8zxJ6krnWGSXO8cydT9FfsAnvHu+yfgc/3Wi2n58FFxDyZJRERMheEREAEREAEREAVTbfFD3KSM2dMCZCNWwjXzccvIqrzxho3QLACwA5LcdP21VUz6jf7Fn5YsjbxK1KooAjnDNfanDmTRmOQXaeWRBGYe08HA5gpxW7AEAU7dlpZBHIfWyZJazJhy/C/m3zCz1MtxdXOWhZKwxyND2O1a4XB69D1Gar1ZshPF3qY9vH/pSuDZWjkyQ5PHR1j1Koq0Y1OfMup1pQ5cio1j9VYNhsIc4Pc7uMks1rncdbuHTO11I4DgQnc509O+PsyAWzx7pc452Bv3hzI6Kw1Y4DQZADS3JIbm4dtPTB79+3/TapKrHGDamZutAuSQALnK9ha9goieUg5EjwJCzw1l+67UaHmOSxy06UzuJyeZSbJxpqJqtxyeM3ZNIOm8SPcbgqWwr0mvYQ2pYHt9uMAOHUt0d5WULPSLSkw5X0b2pTflkSlShJbo7HSYhFPF2jHNfG4G54dQ4HTwKqNVsmyVzjSyN3QbFr77oJ4NeNf7zVJhmkgzaTuOID23ydbS458l0rZWdppw5puHOJ+S6K2rRvdmt0v3gWVPFoVEo/ZfX8jm2JV5hLm6lpLTY5XBt7lowVZebn4aLY22pTFUyNOhcXNPNrjcEe+3koyhdp/fks1SOmTQzhLUslrwuRdGwGAsiBOrs/AcP76qrbLbNOFpZhbi1h1/M4cPD3qd2lx9tJTPmccwCGDm86BMbS2a88v38TFdV44wuXUqFHtpNDU1AZ9pCyeRvZuOgDr9x3DU5aK/4JtBFVM3onZj1mOye09R9dFxjBIyI953rSOL3X5uz/AL8VMQAh4kjcY5G+q9uvgR94dCvPG0y+BzNK7lB77o7Cirmy+1f+IJhmAZO0Xy9WRv8AqM+o4KxrUmmsocQnGcdUQiIvSYWGrn3I3vP3Wud/KCfosyitq5d2hqD/ALMg97SPqgCiYI21JGTq/eeepc4m6w1Tlt0otTxDlGz/AIgqOqnoAwNOa3YCo2N2a3oXIAlICpCnKioXqUw43d4AlVVqnhU5T7I9Sy8GerNsuShalSlW9RU5XBzm23J82NKaI2ojeQezAL7HcBNgXWyBPDNSODzdvA1+6Wuza9rtWPYd1zD4ELxSt+0b4/QlYWbWb1xSUdRMbkl7miGIu0Lt9+oyGdlZToOrR1RW+rHpgtm8PBJOolhfRLSdFic2r6albyjaZ3j9Tu7fwWJ+yk5zfiFUT+DdYPcFdCwqf7NI8yzJX0Y7GQfhDm+LDc/07/uW1sLim62SE3J3g6MDUl/dLR5gFRD8NnhJ7WpfOzddudo1oc0kFpuR62RHxWHC5XROMrfukWvoXDvAHpkPetdjU/pblJvPR+q/gpuU/Bk8fE2tqsZNXvRGNrRG4jecLvDmmx3TwFx5qf2KoqbsWyxRgSC7XlxL3Bw1sXaA65W1XP4ZXyuc9zjvPcXOPMuNyVbsIrI6SG0e857xvSF5y39LNHIBPLSv4lw5VMYx7E+IRpW1tHpv359y51uJMhYXyGwHvPQLmuM1z66bfflCw9xnM/3qt2oa+d2/KTu8Bz8uAXiRtshp0WuvdKXlhyOOuLl1PLHl9TT4rZhctaTVZInrCzEbtS5zQ2aPKWA9ow8wPWYehF11HC8QbPDHMz1ZGhw6XGY8QbjyXMqZ6s3o0qfsJac/+CZzR+R/fb/+lfby3cRhY1MTcO5cURFsHAULtpE51BUNYC5xjNg0XJ00HhdTSIA5bT1bXwsLCCAxoNuBDQCCOByUbVyK/Y1sLFM4yxOMEp1dGO48/jZofEWVPxPZCsjveMSj2oDe/wCg5j4oAhonrehkUeaaRhs9j2n8TXD5hZYpkAS8UqmcIfk89APmq1FMp3B3ENfcEXta4I5pfxJ/40vT6osp/aRnqnqNletiqlUdLKuLmhrTRu4aLyflbfzcbD4BymAovBm/Zl3tkkflHdb8if1KSD10VpS8OjFevuRk8yNhjV5lYvAlXh8ytZNEZi9MXgMYLuc4AD4k9ALarSxCkbHH2bTcNBJd7Tzm53hkAOgUpPWllwPvCx525KKnkDzu+1llyORXPXUpf1OI919EeyS0Ny5YZXMMjLnbsbS53Th1PJWWmwsMzed53L7o/crbpqdkTdyNoaOmp6k6krzLIun2W0UcHWr1K8tdWWWYZitCYrZmetKVykig1ZivMUi8zOWBkmaswBM00in9gpt2vqWcJIYpPNh3b/1KrU8qnNjpbYo38VM8e54P0UqW0zRbPFWJ05ERbzoAiIgAiIgD4WrGaVh1Y3+ULKiAMbYGjRrR4AKH2qFomu5Ot7wf2U4tLGaIywPYPWLbt/MM2/EBZ7qn4tGUPgSg8STOcVcyip5r5DUr1VVVxy5g6gjIg9QV62ZeHVjAeG8fMNNlx8aWZJPuOIciyw2DQG6AADwAyXrtFr1cXYuy/huOX4CfunpyXl0q6DOUV4wzZdMsRmWq+ZYXVCqZYjUxeus8N5D5rxhj9529wbp4n/pZcD2OqKyUyytdDCTe7xZ5bwaxpz04nLxXTG7PwCJsXZt3WCzeY672tyc1VQ4fKpVdWW3YxXtRypOnTe7+hQHTLDJKrhV7Dxn+G9zejrOH0Kh6rYeceqY3+ZafcRb4pk6Ml0OUla1Y9CuySLUlkUxUbK1Q/wDC4/lLT8itCTZyq/8Ajy/yleKD7FLpTXNP2ImV61TJmpwbIVjtIH/qs35lbtJ6L6p575jiHV2+fc3L4q1QfY9VCpLlFkDBUAZk2HVWnYGgklrG1TWEQRxvZvvy7RzvYHEDnop7B/RlTREOlJncM7SZRg/+sZHzure1gAsAABkAMgByVsKWHlm+3s5RkpTPqIivGgREQAREQAREQAWOoqGsaXvcGtaLlzjYAcySo/aLaOKihMsx6Na3Nz3ey0fXguLbV7XT1rvtDuRg3ZE05DkXe07qfKy2W1pOu88l3MlxdRoru+xZtrMHdOHV9Ax0sTye0jaLOcW5GeJpzIPEam1+KodBtbHDM2Qu3XsdctkDmnkWkW5XC7vsrEGUUDRwjb7yLr3i1AyRpJYxzhmCWtJy4XISi74fTc5ShnYZW9xJRSkVCjxuKrh7WI7zHXBDmkEHi0gj4qPmaWeqbjkeHgVLVUihquRLPkMxA2SU2YxzjxDATa/PkrdsrsyWuE01t4eqzXdPtO69FHejuX7aYfgafc4/upnbDEHwRsnieGua4AtOkjTlYt4+OozTSytVVafV8uwtvbrwYy7Jb/IsqKK2d2gZVxb7cnDJ7Dq0/UHgVKrZODhJxlzMlOpGpFTi8phERRJhERABERABERABERABERABERABCUUDt1ihp8PqJAbO3CxvPekIYCOo3r+SlCLnJRXUjKWlNs5TtNjZrqySa94YSY4BwsDm/wATr5t5Kv1B7y3qaLcgYOY3j+rP5WUfIe8uroxUfKuSOYuJN7vqdh2H2hjkpI2Oe0SMG4WucAe7kCAellZS9cQwGSnD/wDMse5vON1reI4jwK6zg08BiH+HILBwBJI6HeNwUqu7dQlqWd/YbWNy6sdLxt8d/bH5kbtDQ7h32+qdfwk/Qqp1T10iUAggi4IsQeIVB2hwswvyzY71T82nqFzV5a6PPHl9Doretq8r5m7sHNaqcOcTvg5pUntjhTpLzPkDY422a2xJJPwuTZRGwo/zLzyjPxc39lu7Z4jvFsIOTe87xOg8h8014NGTxp+PsJOPTpwoyc/hhd30/X0IbZXFTT1THX7jzuP/ACuNr+RsV11cNkC7PhFT2lPE/wBqNhPiWi6Y8UppOM18hNwCu5RlTfTdfmbaIiTHShERABERABERABERABERABERABUD00VFqBjP9Sdg/la537K/rmnpqf3aNvOZx9wA+q1WazXiUXH3TKTXGwtyFvdkoe+akcSk1UUxy6WlyOcuOZuxFSNBWvidvRuLXc2n4HmFFxOW1G5XNZ5iyWU8ovuE7b3s2cWPtt0828PJTlZEyohLbgtdo5udiNHDwXMI3qVwbFjDIHXO795vMeHMLBXsoTT0+wytOMVKclGruu/VfqTeyv2BqXSZGPdafEbxt55e9RFVUl7i46uJJ81Y9oo2tp3yNP8AFMWY0Nr2d7re5U90ip4XbqjSx8WR/wDRV5Vq0Y9MZ9X/AAJHLrWx770MP5Le5xH0XJqWlfM8RxtLnO0A+Z5Dqux4Fhxgpo4ibljbEjS5JJt0uVHiklojHrk94DTkqkpY2xj1yb6IiQnWBERABERABERABERABERABERABVD0jbHyV0UboXASwOL2Nf6r72u0nge6LcPmreinTqOnJSjzRGcVNaWfm7FmyRuMc0bopBq14t5tPEdQo+Ny/S2I4VFOzcmjZI3k9oNuovoeoVOxj0U0Vi9glj6RvuPc8OTujxKGMSWBRXsJPeLORxuWzG9SOJYCyJxDXPP5i36NC9Ybg7HmxLvIt/ZMvFjjImnQlnBqMes7ZF0HB/RvTOAc50zuhc0D+loKstFsdSRerAwnm/vn+q6xVOJUo7JNl0OD1Z7tpI57SGapo2wRxveWS5EA23N12RdoLOJ48VL4V6NZHWNQ8MHsx953gXaD4rojWgCwFgOAX1Lp8QnuoLH4jWHCqTadV6mkl2W377mhhWCQ0zd2JgbfU6ud4u1K30RL5ScnlsaxhGC0xWEERFEkEREAEREAEREAER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134" name="Picture 6" descr="http://www.xssl.co.uk/userimages_priemAce/User-group-25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780928"/>
            <a:ext cx="1296144" cy="1296144"/>
          </a:xfrm>
          <a:prstGeom prst="rect">
            <a:avLst/>
          </a:prstGeom>
          <a:noFill/>
        </p:spPr>
      </p:pic>
      <p:pic>
        <p:nvPicPr>
          <p:cNvPr id="48136" name="Picture 8" descr="http://www.iconpng.com/png/office2/US-dollar25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068960"/>
            <a:ext cx="792088" cy="792088"/>
          </a:xfrm>
          <a:prstGeom prst="rect">
            <a:avLst/>
          </a:prstGeom>
          <a:noFill/>
        </p:spPr>
      </p:pic>
      <p:pic>
        <p:nvPicPr>
          <p:cNvPr id="23" name="Picture 8" descr="http://www.iconpng.com/png/office2/US-dollar25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1268760"/>
            <a:ext cx="792088" cy="79208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148064" y="19888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senders</a:t>
            </a:r>
            <a:endParaRPr lang="zh-CN" alt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7704" y="28529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receivers</a:t>
            </a:r>
            <a:endParaRPr lang="zh-CN" alt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dakotasumc.org/Images/PleaseWa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688" y="1268760"/>
            <a:ext cx="2808312" cy="115727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n-US" altLang="zh-CN" sz="3200" b="1" i="1" dirty="0" smtClean="0">
                <a:solidFill>
                  <a:srgbClr val="C00000"/>
                </a:solidFill>
              </a:rPr>
              <a:t>Cloud Download</a:t>
            </a:r>
            <a:r>
              <a:rPr lang="en-US" altLang="zh-CN" sz="2800" b="1" i="1" dirty="0" smtClean="0">
                <a:solidFill>
                  <a:srgbClr val="C00000"/>
                </a:solidFill>
              </a:rPr>
              <a:t>: User-side Energy Efficiency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781128"/>
          </a:xfrm>
        </p:spPr>
        <p:txBody>
          <a:bodyPr/>
          <a:lstStyle/>
          <a:p>
            <a:r>
              <a:rPr lang="en-US" altLang="zh-CN" sz="2800" dirty="0" smtClean="0"/>
              <a:t>Commonly download an unpopular video</a:t>
            </a:r>
            <a:endParaRPr lang="en-US" altLang="zh-CN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dirty="0"/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A common user 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keeps </a:t>
            </a:r>
            <a:r>
              <a:rPr lang="en-US" altLang="zh-CN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his computer 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(&amp; NIC) </a:t>
            </a:r>
            <a:r>
              <a:rPr lang="en-US" altLang="zh-CN" sz="20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powered-on for long </a:t>
            </a:r>
            <a:r>
              <a:rPr lang="en-US" altLang="zh-CN" sz="20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hours</a:t>
            </a:r>
            <a:endParaRPr lang="en-US" altLang="zh-CN" sz="2000" i="1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sz="2000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- Much Energy is wasted while waiting</a:t>
            </a:r>
            <a:endParaRPr lang="en-US" altLang="zh-CN" sz="2000" b="1" i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altLang="zh-CN" dirty="0"/>
          </a:p>
          <a:p>
            <a:r>
              <a:rPr lang="en-US" altLang="zh-CN" sz="2800" dirty="0" smtClean="0"/>
              <a:t>Cloud download an unpopular video</a:t>
            </a:r>
            <a:endParaRPr lang="en-US" altLang="zh-CN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sz="2000" dirty="0" smtClean="0"/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The user can just be “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offline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”</a:t>
            </a:r>
          </a:p>
          <a:p>
            <a:pPr>
              <a:buNone/>
            </a:pPr>
            <a:r>
              <a:rPr lang="en-US" altLang="zh-CN" sz="2000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When the video is ready,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quickly retrieve it in short time</a:t>
            </a:r>
            <a:endParaRPr lang="en-US" altLang="zh-CN" sz="2000" i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altLang="zh-CN" sz="2000" b="1" i="1" u="sng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User-side </a:t>
            </a:r>
            <a:r>
              <a:rPr lang="en-US" altLang="zh-CN" sz="2000" b="1" i="1" u="sng" dirty="0" smtClean="0">
                <a:solidFill>
                  <a:srgbClr val="0070C0"/>
                </a:solidFill>
              </a:rPr>
              <a:t>e</a:t>
            </a:r>
            <a:r>
              <a:rPr lang="en-US" altLang="zh-CN" sz="2000" b="1" i="1" u="sng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nergy efficient !</a:t>
            </a:r>
            <a:endParaRPr lang="en-US" altLang="zh-CN" sz="2000" b="1" i="1" u="sng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AutoShape 2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AutoShape 4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506" name="Picture 2" descr="http://www.wlug.net/wp-content/uploads/2008/04/headac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8800" y="2210007"/>
            <a:ext cx="2005200" cy="1656184"/>
          </a:xfrm>
          <a:prstGeom prst="rect">
            <a:avLst/>
          </a:prstGeom>
          <a:noFill/>
        </p:spPr>
      </p:pic>
      <p:pic>
        <p:nvPicPr>
          <p:cNvPr id="21510" name="Picture 6" descr="http://www.solarpowerwindenergy.org/wp-content/uploads/2009/09/energysaving.jpg"/>
          <p:cNvPicPr>
            <a:picLocks noChangeAspect="1" noChangeArrowheads="1"/>
          </p:cNvPicPr>
          <p:nvPr/>
        </p:nvPicPr>
        <p:blipFill>
          <a:blip r:embed="rId5" cstate="print"/>
          <a:srcRect b="6270"/>
          <a:stretch>
            <a:fillRect/>
          </a:stretch>
        </p:blipFill>
        <p:spPr bwMode="auto">
          <a:xfrm>
            <a:off x="7218218" y="4437112"/>
            <a:ext cx="1530246" cy="201622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>
                <a:solidFill>
                  <a:srgbClr val="C00000"/>
                </a:solidFill>
              </a:rPr>
              <a:t>Advantages of Cloud Download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rgbClr val="0070C0"/>
                </a:solidFill>
              </a:rPr>
              <a:t>For an unpopular video</a:t>
            </a:r>
          </a:p>
          <a:p>
            <a:r>
              <a:rPr lang="en-US" altLang="zh-CN" dirty="0" smtClean="0"/>
              <a:t>1. guarantee data health</a:t>
            </a:r>
          </a:p>
          <a:p>
            <a:r>
              <a:rPr lang="en-US" altLang="zh-CN" dirty="0" smtClean="0"/>
              <a:t>2. enhance data transfer rate</a:t>
            </a:r>
          </a:p>
          <a:p>
            <a:r>
              <a:rPr lang="en-US" altLang="zh-CN" dirty="0" smtClean="0"/>
              <a:t>3. user-side energy efficiency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n-US" altLang="zh-CN" sz="3600" b="1" i="1" dirty="0" smtClean="0">
                <a:solidFill>
                  <a:srgbClr val="C00000"/>
                </a:solidFill>
              </a:rPr>
              <a:t>Cloud Download</a:t>
            </a:r>
            <a:r>
              <a:rPr lang="en-US" altLang="zh-CN" sz="3200" b="1" i="1" dirty="0" smtClean="0">
                <a:solidFill>
                  <a:srgbClr val="C00000"/>
                </a:solidFill>
              </a:rPr>
              <a:t>: View Startup Delay</a:t>
            </a:r>
            <a:endParaRPr lang="zh-CN" altLang="en-US" sz="2800" b="1" i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5069160"/>
          </a:xfrm>
        </p:spPr>
        <p:txBody>
          <a:bodyPr/>
          <a:lstStyle/>
          <a:p>
            <a:r>
              <a:rPr lang="en-US" altLang="zh-CN" sz="2800" dirty="0" smtClean="0"/>
              <a:t>For some videos</a:t>
            </a:r>
            <a:endParaRPr lang="en-US" altLang="zh-CN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dirty="0"/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Anxious user must wait for the cloud to download it</a:t>
            </a:r>
            <a:endParaRPr lang="en-US" altLang="zh-CN" sz="2000" i="1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sz="2000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- Thus can’t view it at once </a:t>
            </a:r>
          </a:p>
          <a:p>
            <a:pPr>
              <a:buNone/>
            </a:pPr>
            <a:r>
              <a:rPr lang="en-US" altLang="zh-CN" sz="2000" b="1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The waiting time is </a:t>
            </a:r>
            <a:r>
              <a:rPr lang="en-US" altLang="zh-CN" sz="2000" b="1" i="1" u="sng" dirty="0" smtClean="0">
                <a:solidFill>
                  <a:srgbClr val="0070C0"/>
                </a:solidFill>
              </a:rPr>
              <a:t>view startup delay</a:t>
            </a:r>
            <a:endParaRPr lang="en-US" altLang="zh-CN" sz="2000" b="1" i="1" u="sng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altLang="zh-CN" dirty="0"/>
          </a:p>
          <a:p>
            <a:r>
              <a:rPr lang="en-US" altLang="zh-CN" sz="2800" dirty="0" smtClean="0"/>
              <a:t>This drawback is effectively alleviated </a:t>
            </a:r>
            <a:endParaRPr lang="en-US" altLang="zh-CN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sz="2000" dirty="0" smtClean="0"/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By the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implicit and secure data reuse 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among users</a:t>
            </a:r>
          </a:p>
          <a:p>
            <a:pPr>
              <a:buNone/>
            </a:pPr>
            <a:r>
              <a:rPr lang="en-US" altLang="zh-CN" sz="2000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The cloud only downloads a video when it is requested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for the first time</a:t>
            </a:r>
          </a:p>
          <a:p>
            <a:pPr>
              <a:buNone/>
            </a:pPr>
            <a:r>
              <a:rPr lang="en-US" altLang="zh-CN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- Subsequent requests directly satisfied</a:t>
            </a:r>
            <a:endParaRPr lang="en-US" altLang="zh-CN" sz="20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</a:rPr>
              <a:t>	- Secure because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oblivious to users</a:t>
            </a:r>
            <a:endParaRPr lang="en-US" altLang="zh-CN" sz="2000" i="1" dirty="0">
              <a:solidFill>
                <a:srgbClr val="FF0000"/>
              </a:solidFill>
            </a:endParaRPr>
          </a:p>
        </p:txBody>
      </p:sp>
      <p:sp>
        <p:nvSpPr>
          <p:cNvPr id="17410" name="AutoShape 2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AutoShape 4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3554" name="Picture 2" descr="http://library.thinkquest.org/C0126636/imgs/fra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700808"/>
            <a:ext cx="1656184" cy="1656184"/>
          </a:xfrm>
          <a:prstGeom prst="rect">
            <a:avLst/>
          </a:prstGeom>
          <a:noFill/>
        </p:spPr>
      </p:pic>
      <p:sp>
        <p:nvSpPr>
          <p:cNvPr id="10" name="椭圆形标注 9"/>
          <p:cNvSpPr/>
          <p:nvPr/>
        </p:nvSpPr>
        <p:spPr>
          <a:xfrm>
            <a:off x="7020272" y="4653136"/>
            <a:ext cx="1907704" cy="864096"/>
          </a:xfrm>
          <a:prstGeom prst="wedgeEllipseCallout">
            <a:avLst>
              <a:gd name="adj1" fmla="val -130249"/>
              <a:gd name="adj2" fmla="val 75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Cloud cache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6228184" y="5805264"/>
            <a:ext cx="2699792" cy="864096"/>
          </a:xfrm>
          <a:prstGeom prst="wedgeEllipseCallout">
            <a:avLst>
              <a:gd name="adj1" fmla="val -93881"/>
              <a:gd name="adj2" fmla="val -9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0070C0"/>
                </a:solidFill>
              </a:rPr>
              <a:t>Cache hit rate: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87% !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n-US" altLang="zh-CN" sz="3200" b="1" i="1" dirty="0" smtClean="0">
                <a:solidFill>
                  <a:srgbClr val="C00000"/>
                </a:solidFill>
              </a:rPr>
              <a:t>VideoCloud</a:t>
            </a:r>
            <a:r>
              <a:rPr lang="en-US" altLang="zh-CN" sz="2800" b="1" i="1" dirty="0" smtClean="0">
                <a:solidFill>
                  <a:srgbClr val="C00000"/>
                </a:solidFill>
              </a:rPr>
              <a:t>: Large-scale production system</a:t>
            </a:r>
            <a:endParaRPr lang="zh-CN" altLang="en-US" sz="2400" b="1" i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637112"/>
          </a:xfrm>
        </p:spPr>
        <p:txBody>
          <a:bodyPr/>
          <a:lstStyle/>
          <a:p>
            <a:r>
              <a:rPr lang="en-US" altLang="zh-CN" sz="2800" dirty="0" smtClean="0"/>
              <a:t>System development</a:t>
            </a:r>
            <a:endParaRPr lang="en-US" altLang="zh-CN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dirty="0"/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Start since 06/2010</a:t>
            </a:r>
            <a:endParaRPr lang="en-US" altLang="zh-CN" sz="2000" i="1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sz="2000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- 01/2011: 0.2M daily requests </a:t>
            </a:r>
          </a:p>
          <a:p>
            <a:pPr>
              <a:buNone/>
            </a:pPr>
            <a:r>
              <a:rPr lang="en-US" altLang="zh-CN" sz="2000" b="1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- 09/2011: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0.72M daily requests</a:t>
            </a:r>
          </a:p>
          <a:p>
            <a:pPr>
              <a:buNone/>
            </a:pPr>
            <a:r>
              <a:rPr lang="en-US" altLang="zh-CN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- Currently use </a:t>
            </a:r>
            <a:r>
              <a:rPr lang="en-US" altLang="zh-CN" sz="20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649 commodity servers</a:t>
            </a:r>
          </a:p>
          <a:p>
            <a:pPr>
              <a:buNone/>
            </a:pPr>
            <a:endParaRPr lang="en-US" altLang="zh-CN" dirty="0"/>
          </a:p>
          <a:p>
            <a:r>
              <a:rPr lang="en-US" altLang="zh-CN" sz="2800" dirty="0" smtClean="0"/>
              <a:t>Major performances</a:t>
            </a:r>
            <a:endParaRPr lang="en-US" altLang="zh-CN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sz="2000" dirty="0" smtClean="0"/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Average data transfer rate: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2.1 Mbps!</a:t>
            </a:r>
          </a:p>
          <a:p>
            <a:pPr>
              <a:buNone/>
            </a:pPr>
            <a:r>
              <a:rPr lang="en-US" altLang="zh-CN" sz="2000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81% &gt; 300 Kbps!</a:t>
            </a:r>
          </a:p>
          <a:p>
            <a:pPr>
              <a:buNone/>
            </a:pPr>
            <a:r>
              <a:rPr lang="en-US" altLang="zh-CN" sz="2000" i="1" dirty="0">
                <a:solidFill>
                  <a:srgbClr val="FF000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User-side energy efficiency/saving: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89% !</a:t>
            </a:r>
          </a:p>
        </p:txBody>
      </p:sp>
      <p:sp>
        <p:nvSpPr>
          <p:cNvPr id="17410" name="AutoShape 2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AutoShape 4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9" name="图表 8"/>
          <p:cNvGraphicFramePr/>
          <p:nvPr/>
        </p:nvGraphicFramePr>
        <p:xfrm>
          <a:off x="5004048" y="1844824"/>
          <a:ext cx="403244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44208" y="16195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Daily video requests</a:t>
            </a:r>
            <a:endParaRPr lang="zh-CN" altLang="en-US" dirty="0"/>
          </a:p>
        </p:txBody>
      </p:sp>
      <p:sp>
        <p:nvSpPr>
          <p:cNvPr id="13" name="线形标注 1 12"/>
          <p:cNvSpPr/>
          <p:nvPr/>
        </p:nvSpPr>
        <p:spPr>
          <a:xfrm>
            <a:off x="5940152" y="5085184"/>
            <a:ext cx="2952328" cy="648072"/>
          </a:xfrm>
          <a:prstGeom prst="borderCallout1">
            <a:avLst>
              <a:gd name="adj1" fmla="val 48363"/>
              <a:gd name="adj2" fmla="val 653"/>
              <a:gd name="adj3" fmla="val 56323"/>
              <a:gd name="adj4" fmla="val -96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basic playback rate of online videos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n-US" altLang="zh-CN" sz="4000" b="1" i="1" dirty="0" smtClean="0">
                <a:solidFill>
                  <a:srgbClr val="C00000"/>
                </a:solidFill>
              </a:rPr>
              <a:t>System Architecture</a:t>
            </a:r>
            <a:endParaRPr lang="zh-CN" alt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7410" name="AutoShape 2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AutoShape 4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94" y="2276872"/>
            <a:ext cx="668209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接箭头连接符 15"/>
          <p:cNvCxnSpPr/>
          <p:nvPr/>
        </p:nvCxnSpPr>
        <p:spPr>
          <a:xfrm>
            <a:off x="1115616" y="2924944"/>
            <a:ext cx="576064" cy="15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707904" y="4221088"/>
            <a:ext cx="93610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rot="10800000">
            <a:off x="5292080" y="2996952"/>
            <a:ext cx="93610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线形标注 1(无边框) 20"/>
          <p:cNvSpPr/>
          <p:nvPr/>
        </p:nvSpPr>
        <p:spPr>
          <a:xfrm>
            <a:off x="467544" y="1700808"/>
            <a:ext cx="1728192" cy="288032"/>
          </a:xfrm>
          <a:prstGeom prst="callout1">
            <a:avLst>
              <a:gd name="adj1" fmla="val 104975"/>
              <a:gd name="adj2" fmla="val 49804"/>
              <a:gd name="adj3" fmla="val 390773"/>
              <a:gd name="adj4" fmla="val 48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Video request</a:t>
            </a:r>
            <a:endParaRPr lang="zh-CN" altLang="en-US" dirty="0"/>
          </a:p>
        </p:txBody>
      </p:sp>
      <p:cxnSp>
        <p:nvCxnSpPr>
          <p:cNvPr id="22" name="直接箭头连接符 21"/>
          <p:cNvCxnSpPr/>
          <p:nvPr/>
        </p:nvCxnSpPr>
        <p:spPr>
          <a:xfrm rot="16200000" flipH="1">
            <a:off x="2015716" y="2960948"/>
            <a:ext cx="1152128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1115616" y="3933056"/>
            <a:ext cx="576064" cy="15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1115616" y="5013176"/>
            <a:ext cx="576064" cy="15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2051719" y="3933056"/>
            <a:ext cx="1080123" cy="3600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2051720" y="4509120"/>
            <a:ext cx="108012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3563888" y="3501008"/>
            <a:ext cx="576064" cy="36004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5220072" y="4221088"/>
            <a:ext cx="864096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5220072" y="4221088"/>
            <a:ext cx="86409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5220072" y="3861048"/>
            <a:ext cx="864096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429000"/>
            <a:ext cx="17866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直接箭头连接符 45"/>
          <p:cNvCxnSpPr/>
          <p:nvPr/>
        </p:nvCxnSpPr>
        <p:spPr>
          <a:xfrm rot="10800000">
            <a:off x="6804248" y="3933056"/>
            <a:ext cx="648072" cy="15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rot="10800000">
            <a:off x="6804250" y="4221088"/>
            <a:ext cx="504055" cy="15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rot="10800000">
            <a:off x="6804249" y="4507531"/>
            <a:ext cx="648072" cy="15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线形标注 1(无边框) 52"/>
          <p:cNvSpPr/>
          <p:nvPr/>
        </p:nvSpPr>
        <p:spPr>
          <a:xfrm>
            <a:off x="7308304" y="2852936"/>
            <a:ext cx="1728192" cy="288032"/>
          </a:xfrm>
          <a:prstGeom prst="callout1">
            <a:avLst>
              <a:gd name="adj1" fmla="val 104975"/>
              <a:gd name="adj2" fmla="val 49804"/>
              <a:gd name="adj3" fmla="val 347661"/>
              <a:gd name="adj4" fmla="val -1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Data download</a:t>
            </a:r>
            <a:endParaRPr lang="zh-CN" altLang="en-US" dirty="0"/>
          </a:p>
        </p:txBody>
      </p:sp>
      <p:sp>
        <p:nvSpPr>
          <p:cNvPr id="56" name="线形标注 1(无边框) 55"/>
          <p:cNvSpPr/>
          <p:nvPr/>
        </p:nvSpPr>
        <p:spPr>
          <a:xfrm>
            <a:off x="6300192" y="1844824"/>
            <a:ext cx="1944216" cy="288032"/>
          </a:xfrm>
          <a:prstGeom prst="callout1">
            <a:avLst>
              <a:gd name="adj1" fmla="val 104975"/>
              <a:gd name="adj2" fmla="val 49804"/>
              <a:gd name="adj3" fmla="val 461321"/>
              <a:gd name="adj4" fmla="val -25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Data store/cache</a:t>
            </a:r>
            <a:endParaRPr lang="zh-CN" altLang="en-US" dirty="0"/>
          </a:p>
        </p:txBody>
      </p:sp>
      <p:sp>
        <p:nvSpPr>
          <p:cNvPr id="58" name="线形标注 1(无边框) 57"/>
          <p:cNvSpPr/>
          <p:nvPr/>
        </p:nvSpPr>
        <p:spPr>
          <a:xfrm>
            <a:off x="2411760" y="1196752"/>
            <a:ext cx="1800200" cy="648072"/>
          </a:xfrm>
          <a:prstGeom prst="callout1">
            <a:avLst>
              <a:gd name="adj1" fmla="val 104975"/>
              <a:gd name="adj2" fmla="val 49804"/>
              <a:gd name="adj3" fmla="val 188620"/>
              <a:gd name="adj4" fmla="val 1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Data transfer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(high data rate)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1" name="环形箭头 90"/>
          <p:cNvSpPr/>
          <p:nvPr/>
        </p:nvSpPr>
        <p:spPr>
          <a:xfrm flipH="1">
            <a:off x="755576" y="2276872"/>
            <a:ext cx="2880320" cy="1296144"/>
          </a:xfrm>
          <a:prstGeom prst="circularArrow">
            <a:avLst>
              <a:gd name="adj1" fmla="val 5561"/>
              <a:gd name="adj2" fmla="val 1070613"/>
              <a:gd name="adj3" fmla="val 20158211"/>
              <a:gd name="adj4" fmla="val 10948514"/>
              <a:gd name="adj5" fmla="val 1384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131840" y="352249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Check cache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536" y="58772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If the client moves into another ISP when retrieving the video, the cloud can still recognize this and accelerate the data transfer. 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3" grpId="0" animBg="1"/>
      <p:bldP spid="56" grpId="1" animBg="1"/>
      <p:bldP spid="58" grpId="0" animBg="1"/>
      <p:bldP spid="91" grpId="0" animBg="1"/>
      <p:bldP spid="92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i="1" dirty="0" smtClean="0">
                <a:solidFill>
                  <a:srgbClr val="C00000"/>
                </a:solidFill>
              </a:rPr>
              <a:t>Component 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853136"/>
          </a:xfrm>
        </p:spPr>
        <p:txBody>
          <a:bodyPr/>
          <a:lstStyle/>
          <a:p>
            <a:r>
              <a:rPr lang="en-US" altLang="zh-CN" sz="2800" dirty="0" smtClean="0"/>
              <a:t>ISP Proxy</a:t>
            </a:r>
            <a:r>
              <a:rPr lang="en-US" altLang="zh-CN" sz="2400" dirty="0" smtClean="0"/>
              <a:t>: </a:t>
            </a:r>
            <a:r>
              <a:rPr lang="en-US" altLang="zh-CN" sz="2400" dirty="0" smtClean="0">
                <a:solidFill>
                  <a:srgbClr val="0070C0"/>
                </a:solidFill>
              </a:rPr>
              <a:t>receive &amp; restrict video requests in each ISP</a:t>
            </a:r>
          </a:p>
          <a:p>
            <a:endParaRPr lang="en-US" altLang="zh-CN" sz="2400" dirty="0" smtClean="0"/>
          </a:p>
          <a:p>
            <a:r>
              <a:rPr lang="en-US" altLang="zh-CN" sz="2800" dirty="0" smtClean="0"/>
              <a:t>Task Manager</a:t>
            </a:r>
            <a:r>
              <a:rPr lang="en-US" altLang="zh-CN" sz="2400" dirty="0" smtClean="0"/>
              <a:t>: </a:t>
            </a:r>
            <a:r>
              <a:rPr lang="en-US" altLang="zh-CN" sz="2400" dirty="0" smtClean="0">
                <a:solidFill>
                  <a:srgbClr val="0070C0"/>
                </a:solidFill>
              </a:rPr>
              <a:t>check cache</a:t>
            </a:r>
          </a:p>
          <a:p>
            <a:endParaRPr lang="en-US" altLang="zh-CN" sz="2400" dirty="0" smtClean="0"/>
          </a:p>
          <a:p>
            <a:r>
              <a:rPr lang="en-US" altLang="zh-CN" sz="2800" dirty="0" smtClean="0"/>
              <a:t>Task Dispatcher</a:t>
            </a:r>
            <a:r>
              <a:rPr lang="en-US" altLang="zh-CN" sz="2400" dirty="0" smtClean="0"/>
              <a:t>: </a:t>
            </a:r>
            <a:r>
              <a:rPr lang="en-US" altLang="zh-CN" sz="2400" dirty="0" smtClean="0">
                <a:solidFill>
                  <a:srgbClr val="0070C0"/>
                </a:solidFill>
              </a:rPr>
              <a:t>load balance</a:t>
            </a:r>
          </a:p>
          <a:p>
            <a:endParaRPr lang="en-US" altLang="zh-CN" sz="2400" dirty="0" smtClean="0"/>
          </a:p>
          <a:p>
            <a:r>
              <a:rPr lang="en-US" altLang="zh-CN" sz="2800" dirty="0" smtClean="0"/>
              <a:t>Downloaders</a:t>
            </a:r>
            <a:r>
              <a:rPr lang="en-US" altLang="zh-CN" sz="2400" dirty="0" smtClean="0"/>
              <a:t>: </a:t>
            </a:r>
            <a:r>
              <a:rPr lang="en-US" altLang="zh-CN" sz="2400" dirty="0" smtClean="0">
                <a:solidFill>
                  <a:srgbClr val="0070C0"/>
                </a:solidFill>
              </a:rPr>
              <a:t>download data</a:t>
            </a:r>
          </a:p>
          <a:p>
            <a:endParaRPr lang="en-US" altLang="zh-CN" sz="2400" dirty="0" smtClean="0"/>
          </a:p>
          <a:p>
            <a:r>
              <a:rPr lang="en-US" altLang="zh-CN" sz="2800" dirty="0" smtClean="0"/>
              <a:t>Cloud Cache</a:t>
            </a:r>
            <a:r>
              <a:rPr lang="en-US" altLang="zh-CN" sz="2400" dirty="0" smtClean="0"/>
              <a:t>: </a:t>
            </a:r>
            <a:r>
              <a:rPr lang="en-US" altLang="zh-CN" sz="2400" dirty="0" smtClean="0">
                <a:solidFill>
                  <a:srgbClr val="0070C0"/>
                </a:solidFill>
              </a:rPr>
              <a:t>store and upload data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556792"/>
            <a:ext cx="657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3" y="2636912"/>
            <a:ext cx="1109313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789040"/>
            <a:ext cx="130175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4149080"/>
            <a:ext cx="1080120" cy="20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6084888" y="5446713"/>
          <a:ext cx="1755775" cy="1209675"/>
        </p:xfrm>
        <a:graphic>
          <a:graphicData uri="http://schemas.openxmlformats.org/presentationml/2006/ole">
            <p:oleObj spid="_x0000_s47110" name="Visio" r:id="rId8" imgW="1215360" imgH="838800" progId="Visio.Drawing.11">
              <p:link updateAutomatic="1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4000" b="1" i="1" dirty="0" smtClean="0">
                <a:solidFill>
                  <a:srgbClr val="C00000"/>
                </a:solidFill>
              </a:rPr>
              <a:t>Hardware Composition</a:t>
            </a:r>
            <a:endParaRPr lang="zh-CN" altLang="en-US" sz="4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1520" y="1412775"/>
          <a:ext cx="8712968" cy="5089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016224"/>
                <a:gridCol w="1080120"/>
                <a:gridCol w="1872208"/>
                <a:gridCol w="1800200"/>
              </a:tblGrid>
              <a:tr h="721567">
                <a:tc>
                  <a:txBody>
                    <a:bodyPr/>
                    <a:lstStyle/>
                    <a:p>
                      <a:r>
                        <a:rPr lang="en-US" altLang="zh-CN" sz="18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Building Block</a:t>
                      </a:r>
                      <a:endParaRPr lang="zh-CN" altLang="en-US" sz="180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# of servers</a:t>
                      </a:r>
                      <a:endParaRPr lang="zh-CN" altLang="en-US" sz="180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Memory</a:t>
                      </a:r>
                      <a:endParaRPr lang="zh-CN" altLang="en-US" sz="180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endParaRPr lang="zh-CN" altLang="en-US" sz="180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Bandwidth</a:t>
                      </a:r>
                      <a:endParaRPr lang="zh-CN" altLang="en-US" sz="180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 anchorCtr="1"/>
                </a:tc>
              </a:tr>
              <a:tr h="774328"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ISP Proxy</a:t>
                      </a:r>
                      <a:endParaRPr lang="zh-CN" altLang="en-US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6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8 GB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 GB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sv-SE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Gbps (Intranet), 0.3 Gbps (Internet)</a:t>
                      </a:r>
                      <a:endParaRPr lang="zh-CN" altLang="en-US" sz="1600" dirty="0"/>
                    </a:p>
                  </a:txBody>
                  <a:tcPr anchor="ctr" anchorCtr="1"/>
                </a:tc>
              </a:tr>
              <a:tr h="721567"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Task Manager</a:t>
                      </a:r>
                      <a:endParaRPr lang="zh-CN" altLang="en-US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8 GB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 GB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Gbps (Intranet)</a:t>
                      </a:r>
                      <a:endParaRPr lang="zh-CN" altLang="en-US" sz="1600" dirty="0"/>
                    </a:p>
                  </a:txBody>
                  <a:tcPr anchor="ctr" anchorCtr="1"/>
                </a:tc>
              </a:tr>
              <a:tr h="721567"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Task Dispatcher</a:t>
                      </a:r>
                      <a:endParaRPr lang="zh-CN" altLang="en-US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8 GB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460 GB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Gbps (Intranet)</a:t>
                      </a:r>
                      <a:endParaRPr lang="zh-CN" altLang="en-US" sz="1600" dirty="0"/>
                    </a:p>
                  </a:txBody>
                  <a:tcPr anchor="ctr" anchorCtr="1"/>
                </a:tc>
              </a:tr>
              <a:tr h="1006626"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Downloaders</a:t>
                      </a:r>
                      <a:endParaRPr lang="zh-CN" altLang="en-US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140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8 GB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460 GB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Gbps (Intranet), </a:t>
                      </a:r>
                      <a:r>
                        <a:rPr lang="en-US" altLang="zh-CN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0.325 Gbps (Internet)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  <a:tr h="1094906"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 Cache</a:t>
                      </a:r>
                      <a:endParaRPr lang="zh-CN" altLang="en-US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400 chunk servers</a:t>
                      </a:r>
                      <a:endParaRPr lang="en-US" altLang="zh-CN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93 upload servers</a:t>
                      </a:r>
                      <a:endParaRPr lang="en-US" altLang="zh-CN" sz="16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index servers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8 GB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altLang="zh-CN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 TB (chunk server)</a:t>
                      </a:r>
                      <a:r>
                        <a:rPr lang="de-DE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250</a:t>
                      </a:r>
                    </a:p>
                    <a:p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GB (upload server)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sv-SE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Gbps (Intranet), </a:t>
                      </a:r>
                      <a:r>
                        <a:rPr lang="sv-SE" altLang="zh-CN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0.3 Gbps (Internet)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4000" b="1" i="1" dirty="0" smtClean="0">
                <a:solidFill>
                  <a:srgbClr val="C00000"/>
                </a:solidFill>
              </a:rPr>
              <a:t>Data Transfer Acceleration</a:t>
            </a:r>
            <a:endParaRPr lang="zh-CN" altLang="en-US" sz="40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408" y="1484784"/>
            <a:ext cx="55527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44208" y="1556792"/>
            <a:ext cx="2699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ISPs we support: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</a:rPr>
              <a:t>1. Telecom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</a:rPr>
              <a:t>2. Unicom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</a:rPr>
              <a:t>3. Mobile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</a:rPr>
              <a:t>4. CERNET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</a:rPr>
              <a:t>5. </a:t>
            </a:r>
            <a:r>
              <a:rPr lang="en-US" altLang="zh-CN" sz="2000" dirty="0" err="1" smtClean="0">
                <a:solidFill>
                  <a:srgbClr val="002060"/>
                </a:solidFill>
              </a:rPr>
              <a:t>Tietong</a:t>
            </a:r>
            <a:endParaRPr lang="en-US" altLang="zh-CN" sz="2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</a:rPr>
              <a:t>6. GWBN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</a:rPr>
              <a:t>7. TBN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</a:rPr>
              <a:t>8. OCN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</a:rPr>
              <a:t>9. </a:t>
            </a:r>
            <a:r>
              <a:rPr lang="en-US" altLang="zh-CN" sz="2000" dirty="0" err="1" smtClean="0">
                <a:solidFill>
                  <a:srgbClr val="002060"/>
                </a:solidFill>
              </a:rPr>
              <a:t>Teletron</a:t>
            </a:r>
            <a:endParaRPr lang="en-US" altLang="zh-CN" sz="2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</a:rPr>
              <a:t>10. </a:t>
            </a:r>
            <a:r>
              <a:rPr lang="en-US" altLang="zh-CN" sz="2000" dirty="0" err="1" smtClean="0">
                <a:solidFill>
                  <a:srgbClr val="002060"/>
                </a:solidFill>
              </a:rPr>
              <a:t>Gehua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6" name="流程图: 资料带 5"/>
          <p:cNvSpPr/>
          <p:nvPr/>
        </p:nvSpPr>
        <p:spPr>
          <a:xfrm>
            <a:off x="3923928" y="4581128"/>
            <a:ext cx="792088" cy="4320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video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9427 -0.00162 -0.09132 0.03797 -0.08785 -0.0324 C -0.0875 -0.03888 -0.08698 -0.04537 -0.08663 -0.05185 C -0.08628 -0.125 -0.08611 -0.19838 -0.08542 -0.27152 C -0.08524 -0.28426 -0.07934 -0.31203 -0.09028 -0.31689 C -0.18021 -0.31527 -0.14809 -0.31527 -0.18663 -0.31527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64 -0.31528 L -0.38195 -0.315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/>
          <a:lstStyle/>
          <a:p>
            <a:pPr algn="l"/>
            <a:r>
              <a:rPr lang="en-US" altLang="zh-CN" sz="3200" b="1" i="1" dirty="0" smtClean="0">
                <a:solidFill>
                  <a:srgbClr val="C00000"/>
                </a:solidFill>
              </a:rPr>
              <a:t>Cache Capacity Planning </a:t>
            </a:r>
            <a:br>
              <a:rPr lang="en-US" altLang="zh-CN" sz="3200" b="1" i="1" dirty="0" smtClean="0">
                <a:solidFill>
                  <a:srgbClr val="C00000"/>
                </a:solidFill>
              </a:rPr>
            </a:br>
            <a:r>
              <a:rPr lang="en-US" altLang="zh-CN" sz="3200" b="1" i="1" dirty="0" smtClean="0">
                <a:solidFill>
                  <a:srgbClr val="C00000"/>
                </a:solidFill>
              </a:rPr>
              <a:t>&amp; Replacement Strategy</a:t>
            </a:r>
            <a:endParaRPr lang="zh-CN" altLang="en-US" sz="2400" b="1" i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6347048" cy="4824536"/>
          </a:xfrm>
        </p:spPr>
        <p:txBody>
          <a:bodyPr/>
          <a:lstStyle/>
          <a:p>
            <a:r>
              <a:rPr lang="en-US" altLang="zh-CN" sz="2800" dirty="0" smtClean="0"/>
              <a:t>Handle </a:t>
            </a:r>
            <a:r>
              <a:rPr lang="en-US" altLang="zh-CN" sz="2800" dirty="0" smtClean="0">
                <a:solidFill>
                  <a:srgbClr val="0070C0"/>
                </a:solidFill>
              </a:rPr>
              <a:t>1.0M daily requests</a:t>
            </a:r>
            <a:endParaRPr lang="en-US" altLang="zh-CN" sz="3600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dirty="0"/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Average video size: 390 MB</a:t>
            </a:r>
            <a:endParaRPr lang="en-US" altLang="zh-CN" sz="2000" i="1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sz="2000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- Video cache duration: &lt; 12 days</a:t>
            </a:r>
          </a:p>
          <a:p>
            <a:pPr>
              <a:buNone/>
            </a:pPr>
            <a:r>
              <a:rPr lang="en-US" altLang="zh-CN" sz="2000" b="1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Cloud cache hit rate: &gt; 83%</a:t>
            </a:r>
            <a:endParaRPr lang="en-US" altLang="zh-CN" sz="20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- Thus, </a:t>
            </a:r>
            <a:r>
              <a:rPr lang="en-US" altLang="zh-CN" sz="2000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 = 390 MB *  1.0M *12 * (1-83%) = 796 TB </a:t>
            </a:r>
            <a:r>
              <a:rPr lang="en-US" altLang="zh-CN" sz="20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&lt;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800 TB 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 Current Cache Capacity</a:t>
            </a:r>
            <a:endParaRPr lang="en-US" altLang="zh-CN" sz="2000" b="1" i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altLang="zh-CN" dirty="0"/>
          </a:p>
          <a:p>
            <a:r>
              <a:rPr lang="en-US" altLang="zh-CN" sz="2800" dirty="0" smtClean="0"/>
              <a:t>Cache replacement strategies</a:t>
            </a:r>
            <a:endParaRPr lang="en-US" altLang="zh-CN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sz="2000" dirty="0" smtClean="0"/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- 14 days’ trace-driven simulations to see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what if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? </a:t>
            </a:r>
            <a:endParaRPr lang="en-US" altLang="zh-CN" sz="20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000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FIFO vs. LRU vs. LFU</a:t>
            </a:r>
            <a:endParaRPr lang="en-US" altLang="zh-CN" sz="20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000" i="1" dirty="0">
                <a:solidFill>
                  <a:srgbClr val="FF000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FIFO worst,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 LFU best!</a:t>
            </a:r>
            <a:r>
              <a:rPr lang="en-US" altLang="zh-CN" sz="2000" i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410" name="AutoShape 2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AutoShape 4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17032"/>
            <a:ext cx="263596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2271" y="404664"/>
            <a:ext cx="33242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i="1" dirty="0" smtClean="0">
                <a:solidFill>
                  <a:srgbClr val="C00000"/>
                </a:solidFill>
              </a:rPr>
              <a:t>Outline</a:t>
            </a:r>
            <a:endParaRPr lang="zh-CN" altLang="en-US" b="1" i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i="1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/>
              <a:t>State-of-the-art Techniques: CDN &amp; P2P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/>
              <a:t>Cloud Download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/>
              <a:t>Production System Designs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/>
              <a:t>Performance Evaluations 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/>
              <a:t>Ongoing Applications</a:t>
            </a:r>
          </a:p>
          <a:p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i="1" dirty="0" smtClean="0">
                <a:solidFill>
                  <a:srgbClr val="C00000"/>
                </a:solidFill>
              </a:rPr>
              <a:t>Performance 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zh-CN" sz="2800" dirty="0" smtClean="0"/>
              <a:t>Dataset</a:t>
            </a:r>
          </a:p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</a:rPr>
              <a:t>	- complete running log of the VideoCloud system in 14 days: Sep. 9, 2011 -- Sep. 22, 2011</a:t>
            </a:r>
          </a:p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</a:rPr>
              <a:t>	- 10.1M video requests, 1.38M unique videos</a:t>
            </a:r>
            <a:endParaRPr lang="en-US" altLang="zh-CN" sz="2800" dirty="0" smtClean="0"/>
          </a:p>
          <a:p>
            <a:r>
              <a:rPr lang="en-US" altLang="zh-CN" sz="2800" dirty="0" smtClean="0"/>
              <a:t>Metrics</a:t>
            </a:r>
          </a:p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</a:rPr>
              <a:t>	- Data transfer rate</a:t>
            </a:r>
          </a:p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</a:rPr>
              <a:t>	- View startup delay</a:t>
            </a:r>
          </a:p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</a:rPr>
              <a:t>	- Energy efficiency</a:t>
            </a:r>
            <a:endParaRPr lang="zh-CN" altLang="en-US" sz="2000" i="1" dirty="0">
              <a:solidFill>
                <a:srgbClr val="0070C0"/>
              </a:solidFill>
            </a:endParaRPr>
          </a:p>
        </p:txBody>
      </p:sp>
      <p:pic>
        <p:nvPicPr>
          <p:cNvPr id="4" name="Picture 6" descr="C:\Users\李振华\Desktop\software.jpg"/>
          <p:cNvPicPr>
            <a:picLocks noChangeAspect="1" noChangeArrowheads="1"/>
          </p:cNvPicPr>
          <p:nvPr/>
        </p:nvPicPr>
        <p:blipFill>
          <a:blip r:embed="rId3" cstate="print"/>
          <a:srcRect b="51894"/>
          <a:stretch>
            <a:fillRect/>
          </a:stretch>
        </p:blipFill>
        <p:spPr bwMode="auto">
          <a:xfrm>
            <a:off x="683568" y="4581128"/>
            <a:ext cx="7859267" cy="21059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09329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Cloud download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6093296"/>
            <a:ext cx="352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Common download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1490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http://xf.qq.com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5232" y="274638"/>
            <a:ext cx="8003232" cy="1143000"/>
          </a:xfrm>
        </p:spPr>
        <p:txBody>
          <a:bodyPr/>
          <a:lstStyle/>
          <a:p>
            <a:pPr algn="l"/>
            <a:r>
              <a:rPr lang="en-US" altLang="zh-CN" sz="3200" b="1" i="1" dirty="0" smtClean="0">
                <a:solidFill>
                  <a:srgbClr val="C00000"/>
                </a:solidFill>
              </a:rPr>
              <a:t>Cloud download vs. Common download</a:t>
            </a:r>
            <a:endParaRPr lang="zh-CN" altLang="en-US" sz="32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240360" cy="2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456384" cy="257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340768"/>
            <a:ext cx="324429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005064"/>
            <a:ext cx="3404220" cy="260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线形标注 1 6"/>
          <p:cNvSpPr/>
          <p:nvPr/>
        </p:nvSpPr>
        <p:spPr>
          <a:xfrm>
            <a:off x="3203848" y="4581128"/>
            <a:ext cx="1152128" cy="432048"/>
          </a:xfrm>
          <a:prstGeom prst="borderCallout1">
            <a:avLst>
              <a:gd name="adj1" fmla="val 52303"/>
              <a:gd name="adj2" fmla="val -3494"/>
              <a:gd name="adj3" fmla="val 187350"/>
              <a:gd name="adj4" fmla="val -77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2.1 Mbps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b="1" i="1" dirty="0" smtClean="0">
                <a:solidFill>
                  <a:srgbClr val="C00000"/>
                </a:solidFill>
              </a:rPr>
              <a:t>Energy Efficiency (Energy Saving ratio)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zh-CN" dirty="0" smtClean="0"/>
              <a:t>User-side energy efficiency</a:t>
            </a:r>
          </a:p>
          <a:p>
            <a:pPr>
              <a:buNone/>
            </a:pPr>
            <a:r>
              <a:rPr lang="en-US" altLang="zh-CN" sz="2400" i="1" dirty="0" smtClean="0">
                <a:solidFill>
                  <a:srgbClr val="0070C0"/>
                </a:solidFill>
              </a:rPr>
              <a:t>	- E</a:t>
            </a:r>
            <a:r>
              <a:rPr lang="en-US" altLang="zh-CN" sz="2400" i="1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: users’ energy consumption using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common download</a:t>
            </a:r>
          </a:p>
          <a:p>
            <a:pPr>
              <a:buNone/>
            </a:pPr>
            <a:r>
              <a:rPr lang="en-US" altLang="zh-CN" sz="2400" i="1" dirty="0" smtClean="0">
                <a:solidFill>
                  <a:srgbClr val="0070C0"/>
                </a:solidFill>
              </a:rPr>
              <a:t>	- </a:t>
            </a:r>
            <a:r>
              <a:rPr lang="en-US" altLang="zh-CN" sz="2400" i="1" dirty="0" err="1" smtClean="0">
                <a:solidFill>
                  <a:srgbClr val="0070C0"/>
                </a:solidFill>
              </a:rPr>
              <a:t>E</a:t>
            </a:r>
            <a:r>
              <a:rPr lang="en-US" altLang="zh-CN" sz="2400" i="1" baseline="-25000" dirty="0" err="1" smtClean="0">
                <a:solidFill>
                  <a:srgbClr val="0070C0"/>
                </a:solidFill>
              </a:rPr>
              <a:t>u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: users’ energy consumption using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cloud download</a:t>
            </a:r>
          </a:p>
          <a:p>
            <a:pPr>
              <a:buNone/>
            </a:pPr>
            <a:r>
              <a:rPr lang="en-US" altLang="zh-CN" sz="2400" i="1" dirty="0" smtClean="0">
                <a:solidFill>
                  <a:srgbClr val="FF0000"/>
                </a:solidFill>
              </a:rPr>
              <a:t>	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- User-side energy efficiency = (E</a:t>
            </a:r>
            <a:r>
              <a:rPr lang="en-US" altLang="zh-CN" sz="2400" i="1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- </a:t>
            </a:r>
            <a:r>
              <a:rPr lang="en-US" altLang="zh-CN" sz="2400" i="1" dirty="0" err="1" smtClean="0">
                <a:solidFill>
                  <a:srgbClr val="0070C0"/>
                </a:solidFill>
              </a:rPr>
              <a:t>E</a:t>
            </a:r>
            <a:r>
              <a:rPr lang="en-US" altLang="zh-CN" sz="2400" i="1" baseline="-25000" dirty="0" err="1" smtClean="0">
                <a:solidFill>
                  <a:srgbClr val="0070C0"/>
                </a:solidFill>
              </a:rPr>
              <a:t>u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)/E</a:t>
            </a:r>
            <a:r>
              <a:rPr lang="en-US" altLang="zh-CN" sz="2400" i="1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 =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89% !</a:t>
            </a:r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Overall energy efficiency</a:t>
            </a:r>
          </a:p>
          <a:p>
            <a:pPr>
              <a:buNone/>
            </a:pPr>
            <a:r>
              <a:rPr lang="en-US" altLang="zh-CN" sz="2400" i="1" dirty="0" smtClean="0">
                <a:solidFill>
                  <a:srgbClr val="0070C0"/>
                </a:solidFill>
              </a:rPr>
              <a:t>	- </a:t>
            </a:r>
            <a:r>
              <a:rPr lang="en-US" altLang="zh-CN" sz="2400" i="1" dirty="0" err="1" smtClean="0">
                <a:solidFill>
                  <a:srgbClr val="0070C0"/>
                </a:solidFill>
              </a:rPr>
              <a:t>E</a:t>
            </a:r>
            <a:r>
              <a:rPr lang="en-US" altLang="zh-CN" sz="2400" i="1" baseline="-25000" dirty="0" err="1" smtClean="0">
                <a:solidFill>
                  <a:srgbClr val="0070C0"/>
                </a:solidFill>
              </a:rPr>
              <a:t>c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: the cloud’s energy consumption</a:t>
            </a:r>
          </a:p>
          <a:p>
            <a:pPr>
              <a:buNone/>
            </a:pPr>
            <a:r>
              <a:rPr lang="en-US" altLang="zh-CN" sz="2400" i="1" dirty="0" smtClean="0">
                <a:solidFill>
                  <a:srgbClr val="0070C0"/>
                </a:solidFill>
              </a:rPr>
              <a:t>	- E</a:t>
            </a:r>
            <a:r>
              <a:rPr lang="en-US" altLang="zh-CN" sz="2400" i="1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: the total energy consumption of the cloud and users, so E</a:t>
            </a:r>
            <a:r>
              <a:rPr lang="en-US" altLang="zh-CN" sz="2400" i="1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 = </a:t>
            </a:r>
            <a:r>
              <a:rPr lang="en-US" altLang="zh-CN" sz="2400" i="1" dirty="0" err="1" smtClean="0">
                <a:solidFill>
                  <a:srgbClr val="0070C0"/>
                </a:solidFill>
              </a:rPr>
              <a:t>E</a:t>
            </a:r>
            <a:r>
              <a:rPr lang="en-US" altLang="zh-CN" sz="2400" i="1" baseline="-25000" dirty="0" err="1" smtClean="0">
                <a:solidFill>
                  <a:srgbClr val="0070C0"/>
                </a:solidFill>
              </a:rPr>
              <a:t>c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 + </a:t>
            </a:r>
            <a:r>
              <a:rPr lang="en-US" altLang="zh-CN" sz="2400" i="1" dirty="0" err="1" smtClean="0">
                <a:solidFill>
                  <a:srgbClr val="0070C0"/>
                </a:solidFill>
              </a:rPr>
              <a:t>E</a:t>
            </a:r>
            <a:r>
              <a:rPr lang="en-US" altLang="zh-CN" sz="2400" i="1" baseline="-25000" dirty="0" err="1" smtClean="0">
                <a:solidFill>
                  <a:srgbClr val="0070C0"/>
                </a:solidFill>
              </a:rPr>
              <a:t>u</a:t>
            </a:r>
            <a:endParaRPr lang="en-US" altLang="zh-CN" sz="24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zh-CN" sz="2400" i="1" dirty="0" smtClean="0">
                <a:solidFill>
                  <a:srgbClr val="0070C0"/>
                </a:solidFill>
              </a:rPr>
              <a:t>	- Overall energy efficiency = (E</a:t>
            </a:r>
            <a:r>
              <a:rPr lang="en-US" altLang="zh-CN" sz="2400" i="1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- E</a:t>
            </a:r>
            <a:r>
              <a:rPr lang="en-US" altLang="zh-CN" sz="2400" i="1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)/E</a:t>
            </a:r>
            <a:r>
              <a:rPr lang="en-US" altLang="zh-CN" sz="2400" i="1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 =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85% !</a:t>
            </a:r>
            <a:endParaRPr lang="zh-CN" altLang="en-US" sz="2400" i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US" altLang="zh-CN" b="1" i="1" dirty="0" smtClean="0">
                <a:solidFill>
                  <a:srgbClr val="C00000"/>
                </a:solidFill>
              </a:rPr>
              <a:t>Ongoing Applications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4744"/>
            <a:ext cx="8435280" cy="936104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0070C0"/>
                </a:solidFill>
              </a:rPr>
              <a:t>Cloud Download </a:t>
            </a:r>
            <a:r>
              <a:rPr lang="en-US" altLang="zh-CN" sz="2800" dirty="0" smtClean="0"/>
              <a:t>can be applied to many Internet applications as a basic component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144" y="2253605"/>
            <a:ext cx="3352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564904"/>
            <a:ext cx="1352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12976"/>
            <a:ext cx="2160240" cy="258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4293096"/>
            <a:ext cx="40324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Cloud Transcoding for mobile users</a:t>
            </a:r>
          </a:p>
          <a:p>
            <a:pPr>
              <a:buFont typeface="Arial" charset="0"/>
              <a:buChar char="•"/>
            </a:pPr>
            <a:r>
              <a:rPr lang="en-US" altLang="zh-CN" dirty="0" smtClean="0"/>
              <a:t> </a:t>
            </a:r>
            <a:r>
              <a:rPr lang="en-US" altLang="zh-CN" dirty="0" smtClean="0">
                <a:hlinkClick r:id="rId6"/>
              </a:rPr>
              <a:t>http://xf.qq.com</a:t>
            </a:r>
            <a:r>
              <a:rPr lang="en-US" altLang="zh-CN" dirty="0" smtClean="0"/>
              <a:t> </a:t>
            </a:r>
          </a:p>
          <a:p>
            <a:r>
              <a:rPr lang="en-US" altLang="zh-CN" sz="1600" dirty="0" smtClean="0"/>
              <a:t>1. Mobile user submits a </a:t>
            </a:r>
            <a:r>
              <a:rPr lang="en-US" altLang="zh-CN" sz="1600" dirty="0" smtClean="0">
                <a:solidFill>
                  <a:srgbClr val="0070C0"/>
                </a:solidFill>
              </a:rPr>
              <a:t>video link </a:t>
            </a:r>
            <a:r>
              <a:rPr lang="en-US" altLang="zh-CN" sz="1600" dirty="0" smtClean="0"/>
              <a:t>and the </a:t>
            </a:r>
            <a:r>
              <a:rPr lang="en-US" altLang="zh-CN" sz="1600" dirty="0" smtClean="0">
                <a:solidFill>
                  <a:srgbClr val="0070C0"/>
                </a:solidFill>
              </a:rPr>
              <a:t>transcoding parameters </a:t>
            </a:r>
            <a:r>
              <a:rPr lang="en-US" altLang="zh-CN" sz="1600" dirty="0" smtClean="0"/>
              <a:t>to the cloud</a:t>
            </a:r>
          </a:p>
          <a:p>
            <a:r>
              <a:rPr lang="en-US" altLang="zh-CN" sz="1600" dirty="0" smtClean="0"/>
              <a:t>2. The cloud downloads the video from Internet </a:t>
            </a:r>
            <a:r>
              <a:rPr lang="en-US" altLang="zh-CN" sz="1600" i="1" dirty="0" smtClean="0">
                <a:solidFill>
                  <a:srgbClr val="0070C0"/>
                </a:solidFill>
              </a:rPr>
              <a:t>via cloud download</a:t>
            </a:r>
          </a:p>
          <a:p>
            <a:r>
              <a:rPr lang="en-US" altLang="zh-CN" sz="1600" dirty="0" smtClean="0"/>
              <a:t>3. The cloud transcodes the downloaded video and transfers the transcoded video back to user </a:t>
            </a:r>
            <a:endParaRPr lang="zh-CN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2204864"/>
            <a:ext cx="2304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QQ </a:t>
            </a:r>
            <a:r>
              <a:rPr lang="en-US" altLang="zh-CN" dirty="0" err="1" smtClean="0">
                <a:solidFill>
                  <a:srgbClr val="0070C0"/>
                </a:solidFill>
              </a:rPr>
              <a:t>iCare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zh-CN" dirty="0" smtClean="0"/>
              <a:t> </a:t>
            </a:r>
            <a:r>
              <a:rPr lang="en-US" altLang="zh-CN" dirty="0" smtClean="0">
                <a:hlinkClick r:id="rId7"/>
              </a:rPr>
              <a:t>http://icare.qq.com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Font typeface="Arial" charset="0"/>
              <a:buChar char="•"/>
            </a:pPr>
            <a:r>
              <a:rPr lang="en-US" altLang="zh-CN" dirty="0" smtClean="0"/>
              <a:t> Mobile reading while automatically </a:t>
            </a:r>
            <a:r>
              <a:rPr lang="en-US" altLang="zh-CN" dirty="0" smtClean="0">
                <a:solidFill>
                  <a:srgbClr val="C00000"/>
                </a:solidFill>
              </a:rPr>
              <a:t>pre-fetching potential contents </a:t>
            </a:r>
            <a:r>
              <a:rPr lang="en-US" altLang="zh-CN" i="1" dirty="0" smtClean="0">
                <a:solidFill>
                  <a:srgbClr val="0070C0"/>
                </a:solidFill>
              </a:rPr>
              <a:t>via cloud download</a:t>
            </a:r>
          </a:p>
          <a:p>
            <a:pPr>
              <a:buFont typeface="Arial" charset="0"/>
              <a:buChar char="•"/>
            </a:pPr>
            <a:endParaRPr lang="en-US" altLang="zh-CN" i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zh-CN" i="1" dirty="0" smtClean="0">
                <a:solidFill>
                  <a:srgbClr val="0070C0"/>
                </a:solidFill>
              </a:rPr>
              <a:t>Save traffic cost and reduce retrieve time for mobile users </a:t>
            </a:r>
          </a:p>
          <a:p>
            <a:pPr>
              <a:buFont typeface="Arial" charset="0"/>
              <a:buChar char="•"/>
            </a:pPr>
            <a:endParaRPr lang="en-US" altLang="zh-CN" i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zh-CN" dirty="0" smtClean="0"/>
              <a:t>iPhone &amp; iPad implementation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teachermum.com/wp-content/uploads/2011/07/thank-you1.jpg"/>
          <p:cNvPicPr>
            <a:picLocks noChangeAspect="1" noChangeArrowheads="1"/>
          </p:cNvPicPr>
          <p:nvPr/>
        </p:nvPicPr>
        <p:blipFill>
          <a:blip r:embed="rId2" cstate="print"/>
          <a:srcRect t="10691"/>
          <a:stretch>
            <a:fillRect/>
          </a:stretch>
        </p:blipFill>
        <p:spPr bwMode="auto">
          <a:xfrm>
            <a:off x="1691680" y="1772816"/>
            <a:ext cx="5895975" cy="4210820"/>
          </a:xfrm>
          <a:prstGeom prst="rect">
            <a:avLst/>
          </a:prstGeom>
          <a:noFill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59832" y="2492896"/>
            <a:ext cx="2520280" cy="1143000"/>
          </a:xfrm>
        </p:spPr>
        <p:txBody>
          <a:bodyPr/>
          <a:lstStyle/>
          <a:p>
            <a:r>
              <a:rPr lang="en-US" altLang="zh-CN" sz="5400" b="1" dirty="0" smtClean="0">
                <a:solidFill>
                  <a:srgbClr val="C00000"/>
                </a:solidFill>
              </a:rPr>
              <a:t>Q &amp; A</a:t>
            </a:r>
            <a:endParaRPr lang="zh-CN" altLang="en-US" sz="5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4868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This PPT is available at </a:t>
            </a:r>
            <a:r>
              <a:rPr lang="en-US" altLang="zh-CN" dirty="0" smtClean="0">
                <a:hlinkClick r:id="rId3"/>
              </a:rPr>
              <a:t>http://net.pku.edu.cn/~lzh/publications.html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i="1" dirty="0" smtClean="0">
                <a:solidFill>
                  <a:srgbClr val="C00000"/>
                </a:solidFill>
              </a:rPr>
              <a:t>Motivation (1)</a:t>
            </a:r>
            <a:endParaRPr lang="zh-CN" altLang="en-US" b="1" i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25963"/>
          </a:xfrm>
        </p:spPr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 content distribution </a:t>
            </a:r>
            <a:r>
              <a:rPr lang="en-US" altLang="zh-CN" sz="2400" dirty="0" smtClean="0"/>
              <a:t>has </a:t>
            </a:r>
            <a:r>
              <a:rPr lang="en-US" altLang="zh-C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dominated the Internet traffic</a:t>
            </a:r>
            <a:endParaRPr lang="en-US" altLang="zh-C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- </a:t>
            </a:r>
            <a:r>
              <a:rPr lang="en-US" altLang="zh-CN" sz="24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Cisco report: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~90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% </a:t>
            </a:r>
            <a:r>
              <a:rPr lang="en-US" altLang="zh-CN" sz="24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altLang="zh-CN" sz="24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consumer IP 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traffic will come from video content distribution, </a:t>
            </a:r>
            <a:r>
              <a:rPr lang="en-US" altLang="zh-CN" sz="24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2012 </a:t>
            </a:r>
          </a:p>
          <a:p>
            <a:pPr>
              <a:buNone/>
            </a:pPr>
            <a:r>
              <a:rPr lang="en-US" altLang="zh-CN" sz="2400" i="1" dirty="0">
                <a:solidFill>
                  <a:srgbClr val="0070C0"/>
                </a:solidFill>
              </a:rPr>
              <a:t>	</a:t>
            </a:r>
            <a:r>
              <a:rPr lang="en-US" altLang="zh-CN" sz="24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- Web video, P2P video</a:t>
            </a:r>
          </a:p>
          <a:p>
            <a:endParaRPr lang="en-US" altLang="zh-CN" dirty="0"/>
          </a:p>
          <a:p>
            <a:r>
              <a:rPr lang="en-US" altLang="zh-CN" sz="2400" dirty="0" smtClean="0"/>
              <a:t>Therefore, </a:t>
            </a:r>
            <a:r>
              <a:rPr lang="en-US" altLang="zh-CN" sz="2400" dirty="0" smtClean="0">
                <a:solidFill>
                  <a:srgbClr val="FF0000"/>
                </a:solidFill>
              </a:rPr>
              <a:t>H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igh-quality </a:t>
            </a:r>
            <a:r>
              <a:rPr lang="en-US" altLang="zh-CN" sz="2400" dirty="0">
                <a:latin typeface="+mn-lt"/>
                <a:ea typeface="+mn-ea"/>
                <a:cs typeface="+mn-cs"/>
              </a:rPr>
              <a:t>video </a:t>
            </a:r>
            <a:r>
              <a:rPr lang="en-US" altLang="zh-CN" sz="2400" dirty="0" smtClean="0">
                <a:latin typeface="+mn-lt"/>
                <a:ea typeface="+mn-ea"/>
                <a:cs typeface="+mn-cs"/>
              </a:rPr>
              <a:t>content distribution </a:t>
            </a:r>
            <a:r>
              <a:rPr lang="en-US" altLang="zh-C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great </a:t>
            </a:r>
            <a:r>
              <a:rPr lang="en-US" altLang="zh-C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significance</a:t>
            </a:r>
          </a:p>
          <a:p>
            <a:pPr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	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- 1. high data health	</a:t>
            </a:r>
          </a:p>
          <a:p>
            <a:pPr>
              <a:buNone/>
            </a:pPr>
            <a:r>
              <a:rPr lang="en-US" altLang="zh-CN" sz="2400" i="1" dirty="0">
                <a:solidFill>
                  <a:srgbClr val="FF0000"/>
                </a:solidFill>
              </a:rPr>
              <a:t>	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- 2. </a:t>
            </a:r>
            <a:r>
              <a:rPr lang="en-US" altLang="zh-CN" sz="2400" i="1" dirty="0">
                <a:solidFill>
                  <a:srgbClr val="FF0000"/>
                </a:solidFill>
              </a:rPr>
              <a:t>h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igh data transfer rate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3" y="1700808"/>
            <a:ext cx="1555373" cy="64807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b="28487"/>
          <a:stretch>
            <a:fillRect/>
          </a:stretch>
        </p:blipFill>
        <p:spPr bwMode="auto">
          <a:xfrm>
            <a:off x="7338764" y="3356992"/>
            <a:ext cx="1409700" cy="50405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564904"/>
            <a:ext cx="1447820" cy="50405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19872" y="429309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zh-CN" alt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 cstate="print"/>
          <a:srcRect l="39369" t="46220" r="26966" b="35825"/>
          <a:stretch>
            <a:fillRect/>
          </a:stretch>
        </p:blipFill>
        <p:spPr bwMode="auto">
          <a:xfrm>
            <a:off x="7380312" y="4101075"/>
            <a:ext cx="1440160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i="1" dirty="0" smtClean="0">
                <a:solidFill>
                  <a:srgbClr val="C00000"/>
                </a:solidFill>
              </a:rPr>
              <a:t>Motivation (2)</a:t>
            </a:r>
            <a:endParaRPr lang="zh-CN" altLang="en-US" b="1" i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25963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data health</a:t>
            </a:r>
            <a:endParaRPr lang="en-US" altLang="zh-CN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dirty="0"/>
              <a:t>	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- Data health: </a:t>
            </a:r>
            <a:r>
              <a:rPr lang="en-US" altLang="zh-CN" sz="24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number </a:t>
            </a:r>
            <a:r>
              <a:rPr lang="en-US" altLang="zh-CN" sz="24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of available </a:t>
            </a:r>
            <a:r>
              <a:rPr lang="en-US" altLang="zh-CN" sz="24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full copies </a:t>
            </a:r>
            <a:r>
              <a:rPr lang="en-US" altLang="zh-CN" sz="24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of the shared file in a BitTorrent swarm</a:t>
            </a:r>
            <a:r>
              <a:rPr lang="en-US" altLang="zh-CN" sz="24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None/>
            </a:pPr>
            <a:r>
              <a:rPr lang="en-US" altLang="zh-CN" sz="2400" i="1" dirty="0">
                <a:solidFill>
                  <a:srgbClr val="0070C0"/>
                </a:solidFill>
              </a:rPr>
              <a:t>	</a:t>
            </a:r>
            <a:r>
              <a:rPr lang="en-US" altLang="zh-CN" sz="24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- Data health &lt; 1.0  is </a:t>
            </a:r>
            <a:r>
              <a:rPr lang="en-US" altLang="zh-CN" sz="24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unhealthy</a:t>
            </a:r>
          </a:p>
          <a:p>
            <a:pPr>
              <a:buNone/>
            </a:pPr>
            <a:r>
              <a:rPr lang="en-US" altLang="zh-CN" sz="2400" dirty="0" smtClean="0">
                <a:solidFill>
                  <a:srgbClr val="0070C0"/>
                </a:solidFill>
              </a:rPr>
              <a:t>	- We </a:t>
            </a:r>
            <a:r>
              <a:rPr lang="en-US" altLang="zh-CN" sz="2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use </a:t>
            </a:r>
            <a:r>
              <a:rPr lang="en-US" altLang="zh-CN" sz="2400" b="1" i="1" u="sng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data health</a:t>
            </a:r>
            <a:r>
              <a:rPr lang="en-US" altLang="zh-CN" sz="24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to represent </a:t>
            </a:r>
            <a:r>
              <a:rPr lang="en-US" altLang="zh-CN" sz="24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en-US" altLang="zh-CN" sz="24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redundancy level</a:t>
            </a:r>
            <a:r>
              <a:rPr lang="en-US" altLang="zh-CN" sz="24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of a video </a:t>
            </a:r>
            <a:r>
              <a:rPr lang="en-US" altLang="zh-CN" sz="2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file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>
              <a:buNone/>
            </a:pPr>
            <a:endParaRPr lang="en-US" altLang="zh-CN" dirty="0"/>
          </a:p>
          <a:p>
            <a:r>
              <a:rPr lang="en-US" altLang="zh-CN" sz="2800" dirty="0" smtClean="0"/>
              <a:t>High data transfer rate </a:t>
            </a:r>
            <a:endParaRPr lang="en-US" altLang="zh-CN" sz="2800" i="1" dirty="0" smtClean="0"/>
          </a:p>
          <a:p>
            <a:pPr>
              <a:buNone/>
            </a:pPr>
            <a:r>
              <a:rPr lang="en-US" altLang="zh-CN" sz="2400" i="1" dirty="0">
                <a:solidFill>
                  <a:srgbClr val="0070C0"/>
                </a:solidFill>
              </a:rPr>
              <a:t>	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- E</a:t>
            </a:r>
            <a:r>
              <a:rPr lang="en-US" altLang="zh-CN" sz="24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nables online </a:t>
            </a:r>
            <a:r>
              <a:rPr lang="en-US" altLang="zh-CN" sz="24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video streaming </a:t>
            </a:r>
            <a:endParaRPr lang="en-US" altLang="zh-CN" sz="2400" i="1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sz="2400" i="1" dirty="0"/>
              <a:t>	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- </a:t>
            </a:r>
            <a:r>
              <a:rPr lang="en-US" altLang="zh-CN" sz="24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Live &amp; VoD</a:t>
            </a:r>
            <a:endParaRPr lang="zh-CN" altLang="en-US" sz="2400" i="1" dirty="0">
              <a:solidFill>
                <a:srgbClr val="0070C0"/>
              </a:solidFill>
            </a:endParaRPr>
          </a:p>
        </p:txBody>
      </p:sp>
      <p:sp>
        <p:nvSpPr>
          <p:cNvPr id="17410" name="AutoShape 2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AutoShape 4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7414" name="Picture 6" descr="http://cdn2.mixrmedia.com/wp-uploads/ziggytek/blog/2011/05/bittorre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00" y="1449288"/>
            <a:ext cx="1835696" cy="1835696"/>
          </a:xfrm>
          <a:prstGeom prst="rect">
            <a:avLst/>
          </a:prstGeom>
          <a:noFill/>
        </p:spPr>
      </p:pic>
      <p:pic>
        <p:nvPicPr>
          <p:cNvPr id="17416" name="Picture 8" descr="http://www.tv-free.org/img/typ_swa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886526"/>
            <a:ext cx="1763688" cy="1622594"/>
          </a:xfrm>
          <a:prstGeom prst="rect">
            <a:avLst/>
          </a:prstGeom>
          <a:noFill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 cstate="print"/>
          <a:srcRect l="19782" t="20430" r="29425" b="24760"/>
          <a:stretch>
            <a:fillRect/>
          </a:stretch>
        </p:blipFill>
        <p:spPr bwMode="auto">
          <a:xfrm>
            <a:off x="6444208" y="4869160"/>
            <a:ext cx="2455722" cy="165618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b="1" i="1" dirty="0" smtClean="0">
                <a:solidFill>
                  <a:srgbClr val="C00000"/>
                </a:solidFill>
              </a:rPr>
              <a:t>State-of-the-art Techniques (1): CDN</a:t>
            </a:r>
            <a:endParaRPr lang="zh-CN" altLang="en-US" sz="3600" b="1" i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CDN (Content Distribution Network)</a:t>
            </a:r>
            <a:endParaRPr lang="en-US" altLang="zh-CN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dirty="0"/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</a:t>
            </a:r>
            <a:r>
              <a:rPr lang="en-US" altLang="zh-CN" sz="2000" i="1" dirty="0">
                <a:solidFill>
                  <a:srgbClr val="0070C0"/>
                </a:solidFill>
              </a:rPr>
              <a:t>S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trategically </a:t>
            </a:r>
            <a:r>
              <a:rPr lang="en-US" altLang="zh-CN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deploying </a:t>
            </a:r>
            <a:r>
              <a:rPr lang="en-US" altLang="zh-CN" sz="20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edge </a:t>
            </a:r>
            <a:r>
              <a:rPr lang="en-US" altLang="zh-CN" sz="20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servers</a:t>
            </a:r>
            <a:endParaRPr lang="en-US" altLang="zh-CN" sz="2000" i="1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sz="2000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- Cooperate to replicate </a:t>
            </a:r>
            <a:r>
              <a:rPr lang="en-US" altLang="zh-CN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move </a:t>
            </a:r>
            <a:r>
              <a:rPr lang="en-US" altLang="zh-CN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according to </a:t>
            </a:r>
            <a:r>
              <a:rPr lang="en-US" altLang="zh-CN" sz="20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data popularity</a:t>
            </a:r>
            <a:r>
              <a:rPr lang="en-US" altLang="zh-CN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CN" sz="20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server </a:t>
            </a:r>
            <a:r>
              <a:rPr lang="en-US" altLang="zh-CN" sz="20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load</a:t>
            </a:r>
          </a:p>
          <a:p>
            <a:pPr>
              <a:buNone/>
            </a:pPr>
            <a:r>
              <a:rPr lang="en-US" altLang="zh-CN" sz="2000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</a:t>
            </a:r>
            <a:r>
              <a:rPr lang="en-US" altLang="zh-CN" sz="2000" i="1" dirty="0">
                <a:solidFill>
                  <a:srgbClr val="0070C0"/>
                </a:solidFill>
              </a:rPr>
              <a:t>U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ser obtains copy from a nearby </a:t>
            </a:r>
            <a:r>
              <a:rPr lang="en-US" altLang="zh-CN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edge server</a:t>
            </a:r>
            <a:endParaRPr lang="en-US" altLang="zh-CN" sz="2000" i="1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altLang="zh-CN" dirty="0"/>
          </a:p>
          <a:p>
            <a:r>
              <a:rPr lang="en-US" altLang="zh-CN" sz="2800" dirty="0" smtClean="0"/>
              <a:t>CDN: </a:t>
            </a:r>
            <a:r>
              <a:rPr lang="en-US" altLang="zh-CN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limited </a:t>
            </a:r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and </a:t>
            </a:r>
            <a:r>
              <a:rPr lang="en-US" altLang="zh-CN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bandwidth</a:t>
            </a:r>
            <a:endParaRPr lang="en-US" altLang="zh-CN" sz="2800" i="1" dirty="0" smtClean="0"/>
          </a:p>
          <a:p>
            <a:pPr>
              <a:buNone/>
            </a:pPr>
            <a:r>
              <a:rPr lang="en-US" altLang="zh-CN" sz="2400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N</a:t>
            </a:r>
            <a:r>
              <a:rPr lang="en-US" altLang="zh-CN" sz="20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ot cost-effective </a:t>
            </a:r>
            <a:r>
              <a:rPr lang="en-US" altLang="zh-CN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for CDN to replicate 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unpopular videos</a:t>
            </a:r>
            <a:r>
              <a:rPr lang="en-US" altLang="zh-CN" sz="20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edge servers</a:t>
            </a:r>
          </a:p>
          <a:p>
            <a:pPr>
              <a:buNone/>
            </a:pPr>
            <a:r>
              <a:rPr lang="en-US" altLang="zh-CN" sz="2000" i="1" dirty="0"/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C</a:t>
            </a:r>
            <a:r>
              <a:rPr lang="en-US" altLang="zh-CN" sz="20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harged </a:t>
            </a:r>
            <a:r>
              <a:rPr lang="en-US" altLang="zh-CN" sz="20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facility 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only serving </a:t>
            </a:r>
            <a:r>
              <a:rPr lang="en-US" altLang="zh-CN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content providers </a:t>
            </a:r>
            <a:r>
              <a:rPr lang="en-US" altLang="zh-CN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who have paid</a:t>
            </a:r>
            <a:endParaRPr lang="zh-CN" altLang="en-US" sz="2000" i="1" dirty="0">
              <a:solidFill>
                <a:srgbClr val="0070C0"/>
              </a:solidFill>
            </a:endParaRPr>
          </a:p>
        </p:txBody>
      </p:sp>
      <p:sp>
        <p:nvSpPr>
          <p:cNvPr id="17410" name="AutoShape 2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AutoShape 4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6528" y="1556792"/>
            <a:ext cx="2557471" cy="230425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9" name="椭圆形标注 8"/>
          <p:cNvSpPr/>
          <p:nvPr/>
        </p:nvSpPr>
        <p:spPr>
          <a:xfrm>
            <a:off x="7020272" y="4653136"/>
            <a:ext cx="1944216" cy="792088"/>
          </a:xfrm>
          <a:prstGeom prst="wedgeEllipseCallout">
            <a:avLst>
              <a:gd name="adj1" fmla="val -102581"/>
              <a:gd name="adj2" fmla="val 44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Unpopular &gt;&gt; popular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b="1" i="1" dirty="0" smtClean="0">
                <a:solidFill>
                  <a:srgbClr val="C00000"/>
                </a:solidFill>
              </a:rPr>
              <a:t>State-of-the-art Techniques (2): P2P</a:t>
            </a:r>
            <a:endParaRPr lang="zh-CN" altLang="en-US" sz="3600" b="1" i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/>
          <a:lstStyle/>
          <a:p>
            <a:r>
              <a:rPr lang="en-US" altLang="zh-CN" sz="2800" dirty="0" smtClean="0"/>
              <a:t>P2P</a:t>
            </a:r>
            <a:r>
              <a:rPr lang="en-US" altLang="zh-CN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(Peer-to-Peer)</a:t>
            </a:r>
            <a:endParaRPr lang="en-US" altLang="zh-CN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dirty="0"/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End 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users form P2P data </a:t>
            </a:r>
            <a:r>
              <a:rPr lang="en-US" altLang="zh-CN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swarms</a:t>
            </a:r>
            <a:endParaRPr lang="en-US" altLang="zh-CN" sz="2000" i="1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sz="2000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altLang="zh-CN" sz="2000" i="1" dirty="0">
                <a:solidFill>
                  <a:srgbClr val="0070C0"/>
                </a:solidFill>
              </a:rPr>
              <a:t>D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ata directly exchanged between peers</a:t>
            </a:r>
          </a:p>
          <a:p>
            <a:pPr>
              <a:buNone/>
            </a:pPr>
            <a:r>
              <a:rPr lang="en-US" altLang="zh-CN" sz="2000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R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eal strength shows for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popular file sharing</a:t>
            </a:r>
          </a:p>
          <a:p>
            <a:pPr>
              <a:buNone/>
            </a:pPr>
            <a:endParaRPr lang="en-US" altLang="zh-CN" dirty="0"/>
          </a:p>
          <a:p>
            <a:r>
              <a:rPr lang="en-US" altLang="zh-CN" sz="2800" dirty="0" smtClean="0"/>
              <a:t>Poor performance for </a:t>
            </a:r>
            <a:r>
              <a:rPr lang="en-US" altLang="zh-CN" sz="2800" dirty="0" smtClean="0">
                <a:solidFill>
                  <a:srgbClr val="FF0000"/>
                </a:solidFill>
              </a:rPr>
              <a:t>unpopular videos</a:t>
            </a:r>
            <a:endParaRPr lang="en-US" altLang="zh-CN" sz="28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400" i="1" dirty="0">
                <a:solidFill>
                  <a:srgbClr val="0070C0"/>
                </a:solidFill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- Too few peers</a:t>
            </a:r>
            <a:endParaRPr lang="en-US" altLang="zh-CN" sz="2000" i="1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zh-CN" sz="2000" i="1" dirty="0" smtClean="0">
                <a:sym typeface="Wingdings" pitchFamily="2" charset="2"/>
              </a:rPr>
              <a:t>	</a:t>
            </a: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low data health</a:t>
            </a:r>
          </a:p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	 low data transfer rate</a:t>
            </a:r>
            <a:endParaRPr lang="zh-CN" altLang="en-US" sz="2000" i="1" dirty="0">
              <a:solidFill>
                <a:srgbClr val="0070C0"/>
              </a:solidFill>
            </a:endParaRPr>
          </a:p>
        </p:txBody>
      </p:sp>
      <p:sp>
        <p:nvSpPr>
          <p:cNvPr id="17410" name="AutoShape 2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AutoShape 4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9458" name="Picture 2" descr="http://4.bp.blogspot.com/-yarGgsOeLQE/ThKkXtslGRI/AAAAAAAAAEo/p2aWNY9mk5M/s1600/http--img352.imageshack.us-img352-3016-p2plogomi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602" y="1628800"/>
            <a:ext cx="2649894" cy="1656184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648900"/>
            <a:ext cx="2592288" cy="202046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8032" y="1196752"/>
            <a:ext cx="7772400" cy="1512168"/>
          </a:xfrm>
        </p:spPr>
        <p:txBody>
          <a:bodyPr/>
          <a:lstStyle/>
          <a:p>
            <a:r>
              <a:rPr lang="en-US" altLang="zh-CN" sz="24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CDN </a:t>
            </a:r>
            <a:r>
              <a:rPr lang="en-US" altLang="zh-CN" sz="24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altLang="zh-CN" sz="24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P2P work </a:t>
            </a:r>
            <a:r>
              <a:rPr lang="en-US" altLang="zh-CN" sz="24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well in distributing popular videos, </a:t>
            </a:r>
            <a:endParaRPr lang="en-US" altLang="zh-CN" sz="2400" i="1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2400" i="1" dirty="0" smtClean="0">
                <a:solidFill>
                  <a:srgbClr val="FF0000"/>
                </a:solidFill>
              </a:rPr>
              <a:t>b</a:t>
            </a:r>
            <a:r>
              <a:rPr lang="en-US" altLang="zh-CN" sz="24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ut neither of them is </a:t>
            </a:r>
            <a:r>
              <a:rPr lang="en-US" altLang="zh-CN" sz="24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satisfactory </a:t>
            </a:r>
            <a:r>
              <a:rPr lang="en-US" altLang="zh-CN" sz="24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altLang="zh-CN" sz="24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unpopular videos, </a:t>
            </a:r>
            <a:endParaRPr lang="en-US" altLang="zh-CN" sz="2400" i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</a:t>
            </a:r>
            <a:r>
              <a:rPr lang="en-US" altLang="zh-CN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altLang="zh-CN" sz="24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low data </a:t>
            </a:r>
            <a:r>
              <a:rPr lang="en-US" altLang="zh-CN" sz="24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health</a:t>
            </a:r>
            <a:r>
              <a:rPr lang="en-US" altLang="zh-CN" sz="2400" i="1" dirty="0" smtClean="0"/>
              <a:t>, </a:t>
            </a:r>
            <a:r>
              <a:rPr lang="en-US" altLang="zh-CN" sz="24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low data </a:t>
            </a:r>
            <a:r>
              <a:rPr lang="en-US" altLang="zh-CN" sz="24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transfer </a:t>
            </a:r>
            <a:r>
              <a:rPr lang="en-US" altLang="zh-CN" sz="24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rate</a:t>
            </a:r>
            <a:r>
              <a:rPr lang="en-US" altLang="zh-CN" sz="2400" i="1" dirty="0" smtClean="0">
                <a:latin typeface="+mn-lt"/>
                <a:ea typeface="+mn-ea"/>
                <a:cs typeface="+mn-cs"/>
              </a:rPr>
              <a:t>,</a:t>
            </a:r>
            <a:r>
              <a:rPr lang="en-US" altLang="zh-CN" sz="2400" i="1" dirty="0" smtClean="0"/>
              <a:t> or both. </a:t>
            </a:r>
            <a:endParaRPr lang="zh-CN" alt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36510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Worldwide </a:t>
            </a:r>
            <a:r>
              <a:rPr lang="en-US" altLang="zh-CN" sz="2800" dirty="0"/>
              <a:t>deployment of </a:t>
            </a:r>
            <a:r>
              <a:rPr lang="en-US" altLang="zh-CN" sz="2800" dirty="0">
                <a:solidFill>
                  <a:srgbClr val="0070C0"/>
                </a:solidFill>
              </a:rPr>
              <a:t>cloud </a:t>
            </a:r>
            <a:r>
              <a:rPr lang="en-US" altLang="zh-CN" sz="2800" dirty="0" smtClean="0">
                <a:solidFill>
                  <a:srgbClr val="0070C0"/>
                </a:solidFill>
              </a:rPr>
              <a:t>utilities </a:t>
            </a:r>
            <a:r>
              <a:rPr lang="en-US" altLang="zh-CN" sz="2800" dirty="0" smtClean="0"/>
              <a:t>provides </a:t>
            </a:r>
            <a:r>
              <a:rPr lang="en-US" altLang="zh-CN" sz="2800" dirty="0"/>
              <a:t>us with a </a:t>
            </a:r>
            <a:r>
              <a:rPr lang="en-US" altLang="zh-CN" sz="2800" dirty="0" smtClean="0"/>
              <a:t>new opportunity </a:t>
            </a:r>
            <a:r>
              <a:rPr lang="en-US" altLang="zh-CN" sz="2800" dirty="0"/>
              <a:t>to </a:t>
            </a:r>
            <a:r>
              <a:rPr lang="en-US" altLang="zh-CN" sz="2800" dirty="0" smtClean="0"/>
              <a:t>solve the </a:t>
            </a:r>
            <a:r>
              <a:rPr lang="en-US" altLang="zh-CN" sz="2800" dirty="0"/>
              <a:t>above </a:t>
            </a:r>
            <a:r>
              <a:rPr lang="en-US" altLang="zh-CN" sz="2800" dirty="0" smtClean="0"/>
              <a:t>problem ……</a:t>
            </a:r>
            <a:endParaRPr lang="zh-CN" altLang="en-US" sz="2800" dirty="0"/>
          </a:p>
        </p:txBody>
      </p:sp>
      <p:sp>
        <p:nvSpPr>
          <p:cNvPr id="8" name="下箭头 7"/>
          <p:cNvSpPr/>
          <p:nvPr/>
        </p:nvSpPr>
        <p:spPr>
          <a:xfrm>
            <a:off x="3923928" y="3068960"/>
            <a:ext cx="864096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i="1" dirty="0" smtClean="0">
                <a:solidFill>
                  <a:srgbClr val="C00000"/>
                </a:solidFill>
              </a:rPr>
              <a:t>About our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12776"/>
            <a:ext cx="6840760" cy="5112568"/>
          </a:xfrm>
        </p:spPr>
        <p:txBody>
          <a:bodyPr/>
          <a:lstStyle/>
          <a:p>
            <a:r>
              <a:rPr lang="en-US" altLang="zh-CN" sz="2400" dirty="0" smtClean="0"/>
              <a:t>Today’s computer researchers face a dilemma</a:t>
            </a:r>
          </a:p>
          <a:p>
            <a:pPr>
              <a:buNone/>
            </a:pPr>
            <a:r>
              <a:rPr lang="en-US" altLang="zh-CN" i="1" dirty="0" smtClean="0">
                <a:solidFill>
                  <a:srgbClr val="0070C0"/>
                </a:solidFill>
              </a:rPr>
              <a:t>	</a:t>
            </a:r>
            <a:r>
              <a:rPr lang="en-US" altLang="zh-CN" sz="1800" i="1" dirty="0" smtClean="0">
                <a:solidFill>
                  <a:srgbClr val="0070C0"/>
                </a:solidFill>
              </a:rPr>
              <a:t>- Every year, we make efforts to construct complicated models and delicate algorithms which however have never been applied. </a:t>
            </a:r>
            <a:r>
              <a:rPr lang="en-US" altLang="zh-CN" sz="1800" b="1" i="1" dirty="0" smtClean="0">
                <a:solidFill>
                  <a:srgbClr val="002060"/>
                </a:solidFill>
              </a:rPr>
              <a:t>—— One tragedy</a:t>
            </a:r>
          </a:p>
          <a:p>
            <a:pPr>
              <a:buNone/>
            </a:pPr>
            <a:r>
              <a:rPr lang="en-US" altLang="zh-CN" sz="1800" i="1" dirty="0" smtClean="0">
                <a:solidFill>
                  <a:srgbClr val="0070C0"/>
                </a:solidFill>
              </a:rPr>
              <a:t>	- Every day, we are unsatisfied and even angry with current computer/Internet services. </a:t>
            </a:r>
            <a:r>
              <a:rPr lang="en-US" altLang="zh-CN" sz="1800" b="1" i="1" dirty="0" smtClean="0">
                <a:solidFill>
                  <a:srgbClr val="002060"/>
                </a:solidFill>
              </a:rPr>
              <a:t>—— Another tragedy</a:t>
            </a:r>
          </a:p>
          <a:p>
            <a:endParaRPr lang="en-US" altLang="zh-CN" dirty="0" smtClean="0"/>
          </a:p>
          <a:p>
            <a:r>
              <a:rPr lang="en-US" altLang="zh-CN" sz="2400" dirty="0" smtClean="0"/>
              <a:t>Why our research seems to go in the reverse direction of benefiting computer users?</a:t>
            </a:r>
          </a:p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</a:rPr>
              <a:t>	</a:t>
            </a:r>
            <a:r>
              <a:rPr lang="en-US" altLang="zh-CN" sz="1800" i="1" dirty="0" smtClean="0">
                <a:solidFill>
                  <a:srgbClr val="0070C0"/>
                </a:solidFill>
              </a:rPr>
              <a:t>- We don’t know a pervasive answer or solution.</a:t>
            </a:r>
          </a:p>
          <a:p>
            <a:pPr>
              <a:buNone/>
            </a:pPr>
            <a:r>
              <a:rPr lang="en-US" altLang="zh-CN" sz="1800" i="1" dirty="0" smtClean="0">
                <a:solidFill>
                  <a:srgbClr val="0070C0"/>
                </a:solidFill>
              </a:rPr>
              <a:t>	- But, our work may show you 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a simple, novel and solid work really works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 </a:t>
            </a:r>
            <a:r>
              <a:rPr lang="en-US" altLang="zh-CN" sz="1800" b="1" i="1" dirty="0" smtClean="0">
                <a:solidFill>
                  <a:srgbClr val="002060"/>
                </a:solidFill>
              </a:rPr>
              <a:t>as to ~30M unique users!</a:t>
            </a:r>
            <a:endParaRPr lang="en-US" altLang="zh-CN" sz="18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34818" name="Picture 2" descr="http://i.bnet.com/blogs/management-dilemma.jpg"/>
          <p:cNvPicPr>
            <a:picLocks noChangeAspect="1" noChangeArrowheads="1"/>
          </p:cNvPicPr>
          <p:nvPr/>
        </p:nvPicPr>
        <p:blipFill>
          <a:blip r:embed="rId3" cstate="print"/>
          <a:srcRect l="20059" t="13394" r="21016"/>
          <a:stretch>
            <a:fillRect/>
          </a:stretch>
        </p:blipFill>
        <p:spPr bwMode="auto">
          <a:xfrm>
            <a:off x="7516113" y="3573016"/>
            <a:ext cx="872311" cy="1080120"/>
          </a:xfrm>
          <a:prstGeom prst="rect">
            <a:avLst/>
          </a:prstGeom>
          <a:noFill/>
        </p:spPr>
      </p:pic>
      <p:pic>
        <p:nvPicPr>
          <p:cNvPr id="34820" name="Picture 4" descr="http://peace.mennolink.org/resources/conflictstyle/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1133" y="1268760"/>
            <a:ext cx="2057371" cy="1728192"/>
          </a:xfrm>
          <a:prstGeom prst="rect">
            <a:avLst/>
          </a:prstGeom>
          <a:noFill/>
        </p:spPr>
      </p:pic>
      <p:pic>
        <p:nvPicPr>
          <p:cNvPr id="34824" name="Picture 8" descr="http://www.sapdesignguild.org/community/Images/simpl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085184"/>
            <a:ext cx="2336660" cy="15841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b="1" i="1" dirty="0" smtClean="0">
                <a:solidFill>
                  <a:srgbClr val="C00000"/>
                </a:solidFill>
              </a:rPr>
              <a:t>Cloud Download</a:t>
            </a:r>
            <a:endParaRPr lang="zh-CN" altLang="en-US" sz="3600" b="1" i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68152"/>
            <a:ext cx="8219256" cy="892696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</a:t>
            </a:r>
            <a:r>
              <a:rPr lang="en-US" altLang="zh-CN" sz="2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cloud </a:t>
            </a:r>
            <a:r>
              <a:rPr lang="en-US" altLang="zh-CN" sz="28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utilities</a:t>
            </a:r>
            <a:r>
              <a:rPr lang="en-US" altLang="zh-CN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altLang="zh-CN" sz="2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guarantee the data health</a:t>
            </a:r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CN" sz="2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enhance the data </a:t>
            </a:r>
            <a:r>
              <a:rPr lang="en-US" altLang="zh-CN" sz="28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transfer rate</a:t>
            </a:r>
          </a:p>
          <a:p>
            <a:pPr>
              <a:buNone/>
            </a:pPr>
            <a:r>
              <a:rPr lang="en-US" altLang="zh-CN" dirty="0"/>
              <a:t>	</a:t>
            </a:r>
            <a:endParaRPr lang="zh-CN" altLang="en-US" sz="2000" i="1" dirty="0">
              <a:solidFill>
                <a:srgbClr val="0070C0"/>
              </a:solidFill>
            </a:endParaRPr>
          </a:p>
        </p:txBody>
      </p:sp>
      <p:sp>
        <p:nvSpPr>
          <p:cNvPr id="17410" name="AutoShape 2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AutoShape 4" descr="data:image/jpg;base64,/9j/4AAQSkZJRgABAQAAAQABAAD/2wCEAAkGBg4PDRANDRAQEBARDxAQEBMQDxIVEBARFxIVIBMQHhUXGyYeFxkjGRQUHy8gLycpLC4sFR4xNTAqNSYrLCkBCQoKDgwOGg8PGS8kHCUpLC8vNCopLCo0NDQsNTA0LTQsLzUyNTUqKywpLCwpLCwvLCwsNCwsLCwqLCwpLCwpLP/AABEIAOEA4QMBIgACEQEDEQH/xAAcAAEAAgMBAQEAAAAAAAAAAAAABgcBBAUCAwj/xABAEAACAQMCAwUFBAcGBwAAAAAAAQIDBBEFEgYhMQcTQVFhFCIycYEjQpGyFTRSc6Gx0VSTo8Hh8RckNTZicnT/xAAZAQEAAwEBAAAAAAAAAAAAAAAAAgMFBAH/xAAoEQEAAgIBAwIFBQAAAAAAAAAAAQIDEQQhMVESQQUTYYHwFCIjkcH/2gAMAwEAAhEDEQA/ALxAAAAAAAAAAAAAAAAAAAAAAAAAAAAAAAAAAAAAAAAAAAAAAAAAAAAAAAAAAAAAAAAAAAAAAAAAAAAAAAAAAAAAAAAAAAAAAAAAAAAAAAAAAAAAAAAAAAAAAAAAAAAAAAAAAAAAAAAAAAAAAAAAAAAAAAAAAAAAAAAAAAAAAAAAAAAAAAAAAAAAAAAAAAAAAAAAAAAAAAABjJE+M+O4WP2NJRqXDWdrfu014N/0IXvFI3ZXkyVx19Vp6JXkxvXi1+JRGocXX9w26lxUXpTk4JemI4OfPUK7eXWqv51Jf1OKedHtDNt8Tr7VfojJlM/PVLW7uDThcV1jyqzx+GSWcO9qFxSnGF79rSfJzSSqQ9eXVfxJU5tJnVo0sx/Ecdp1aNLaB8ba5jUhGpTkpQkt0WujT8T7Hc0u4AAAAAAAAAAAAAAAAAAAAAAAAAAAAA17y4VOlOrLkoQlJ/RH58v72detOvUeZ1JuUvq+noi8uMG1pl41/Zqn5SldD0p3NeNPmoLnN/8Aj5fUzebMzatYY/xGZtatIedN0avcP7KPJcnKXKH4nUu+Ee6ozqOvGU4RzsjHnny6kys7SHd7m+6tqbcVt5SqNcmljnjPL1eTrWum1HFOnbUqUce66rXeNeqw+vzIV40TCrHw4mOvdSuQWNx7YOFq5Ts4Ke5fa0sOEFnq8JPLx5Y9SusHLkx+i2pcWbF8q3plaPZNq0p0KtrN57qSlDP7Euq+SeCR65xnaWVSNK4c1KUdy2xysED7JJP26svD2bP+JE89rX69S/cr8x30zWrgi0d2pTPenFi0d966pau1HTf2qv8Ad8v5nf0zXLe6pupb1I1IrrjrF+TXgQutwjons6nKtGm9ik5Rrxb3Y8uZwOzCvUWoShHLpyo1e88uS9wlXNki0Vvrr4WV5GWuStcmuvhYWl8cWd1X9moyn3mJP3oYTUevMzp/HFncXPslKU3UzJc4e7mL58/oQ/gy+sampONC0lSqKFdqo67kuS5+7t8fmRXTNa9i1GV1s7zZUqrbu25y344ZH9TMREzMd0J5lqxWZmNTM71ta+o8eWVvWnQqupvg8SxDKzhPrn1Nf/iXp37VX+7/ANTmcP2FhrCrXlW3lTn3u2SVZyUmorn0WCJ6ZpFGpq8bOcc0XXqQxl52pSws/RHdW0WjcdmnS8XrFq9lmaTxrZ3dZUKLnvcW1uhhYR3cldahe6ZpFz/y1GVS5jHD+0xCGfBtrqYo9rfve/bLb47auWvPlj+BJJY4OTR4ltp2bvlPFJJt5+JNfdx555ESr9rcFJ93bOUfByqqLa88bXgCwwRHVO0OhQo0Z93KdWtRhWVNSXuRks85eH4Hx4e7RY3dx3MqCpJU6lRz73ckoJZ5bV5gTNhFf6j2sU4zcaFDfBP45z25+mD7aP2pUqtRU7il3Kk0lNT3RTfny5L1AnZgifFHHisbiNBUO93U41N3ebeTbSSWHnocN9rjz+qxx++5/lAsS6uI06c6svhhGU5eeEsv+RxtL4ytLrf3HeS7uKlLMMNLPU06HFNG/wBOu3TThOFvVU4S6r7N8/VFdcLcSKxdSUqXeqrTUGu82YXzwwLf/TVHx3R9xzW5YzFG5RrKcIzj0klJfJnC0WVHULaldSpuGVtUd2cKL6ZxzO7QoqEIwj0ikl54QHvJkADjcXrOm3iX9nqflKw4SjstbmsviyofTC/qXFcUFUhOnJcpRcX8mipdDspUKt3p1XKknujn768JL0wk/qcPIj+StvszeXWfmVt9JhOLG1iq9OlL4LagqrXVOWWov5rbJ/Uq/iPii4u7ic5VJxpqTVOEZOMYxzyfLq31LKsL/HdXTy4926Nwkstc/ia8lLOfSRDuKez+vCrKvZx7+hNuaUGnKGeeMfeXPlgrzxaaft/PCnlVvbHHo+/+Obp3HF3Rtqls2q0Zxwu+zLYn18feRHjZqaZcReJUa0X5OlJfzQhpVzL4aFaX/rSm/wDI4Zm1uk+zLta99RO+iX9kUH7bWl4ez4+veRPPaz+vUv3K/MSLss0SdC3qXFWLjKtJKKaw1CP9X/I5vaVw/d3F3TqW9GdSKpbW445PPQ7ZpMceI005x2jhxGuu9tePZHOVNThcx3OKkk6WFzXTKZodnd5K31KVs8PvI1KU34qUE8YfzPWziNrZm624xjMcY8uh3eBuBK9vWd5dpRmoSjThuTknJc5N9CNabvWaVmPO0KY4tkrOKkxrvtH+zr/q7/dXH+R8OFLSE9Z7utGMourWTjLmsps7XA3Dl5Q1V1a9GUIKFdbnjbl4weeKOA7yneSvNPTkpTdRbJKNSlN85NZ68zyMdopFtdpRrivGKtvTvVp6f0smysKVGLjRhGnFvLUFhZ8yrNE/7hj/APVW/LMmvATv/Z6n6QdR1O993vMbtu1eXhnJGtJ4evIa2q86MlSVxVk5vGNrjPD/AIo06TusTrTax2i1YmI05OmW8K+ud3XW+MriruUvvYjLbn8F+BNuOtGtlp1aapU4SgoyjKMUmnuS8CPcU8GXlO7leWKclKXeLY1vpy8eXimc65o65dx7irGvKLabUkoxbXTLwuRNY+Gn1H+hL2OeSubfC8Fkk/ZxpFvVs5zq0oTl3rWZRzy8Eebrg2tQ0Wpbwj3lxUqU6k1HHg1y+iOv2d6bWoWcoV4OnJ1XJKXXHmBB+MqcVrEoYW1OhFL7qiopKOPIm3F+mUKGnXE6FKFOTp7G4x57ZP3l+BHeKeHLyrq0qtKjKVNyotSWNvJLJYep6fG4t6lvP4akHF+mV1ApTRtTq28pSo0KVVtJZq0XU2pdMc+R51W5rXM+8nbxpy24ao0ZQT9WufM7a4V1exqS9mU8PlvouOJr5Pmjp6Ctcd3R9odd0d67zeobduH6fIDgcauTnauWd36Po5z16zLKo8P2nsKh3FPDoJ/Ct2XDOc9c5Ip2i8PXdxeRnb0ZVI+zxhmOMblKfL06on1KlJWsYNe8qCjj12YwBU3BvKpfJZx7Bcrz6dDe7MbKjWrV4VoQnijFpSWce8uZu8CcOXNK8qu5oyhTnRqQbl0e6XT8DRveDdSsriVSx3yjmWydKSUlFvlBxf8AsBadvbQpxUKcVGK6KKwkfU4/C3tPsdP2zd33vbt+N3Xl09DsAAAAOFr3C8LmUK8H3VxT+Col8S/YkvGJ3QRtWLRqUbUi8alCpWN5bzlUVHKeFNQe6FT1SXvJr5GxaznFbqCubd+NN0JSprze3pn6ktBX8rxKmMGu0o0tQvM4jBVH4b6E4P8AHGP4m3bW15VTVzso039yll1GvFOfgn6HawCUU+qcY/My+dOkopRSwksJLol5Ho9AsWsYGDIA8mTIAwgZAGAZAGAZAGDIAGAZAGAZAGAZAGDI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5905500" y="5159375"/>
          <a:ext cx="1114425" cy="787400"/>
        </p:xfrm>
        <a:graphic>
          <a:graphicData uri="http://schemas.openxmlformats.org/presentationml/2006/ole">
            <p:oleObj spid="_x0000_s20489" name="Visio" r:id="rId4" imgW="400320" imgH="283320" progId="Visio.Drawing.11">
              <p:link updateAutomatic="1"/>
            </p:oleObj>
          </a:graphicData>
        </a:graphic>
      </p:graphicFrame>
      <p:cxnSp>
        <p:nvCxnSpPr>
          <p:cNvPr id="19" name="直接箭头连接符 18"/>
          <p:cNvCxnSpPr>
            <a:endCxn id="20" idx="4"/>
          </p:cNvCxnSpPr>
          <p:nvPr/>
        </p:nvCxnSpPr>
        <p:spPr>
          <a:xfrm rot="16200000" flipV="1">
            <a:off x="5814138" y="4599130"/>
            <a:ext cx="1224136" cy="360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4860032" y="3140968"/>
            <a:ext cx="3096344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4729" y="3356992"/>
            <a:ext cx="333375" cy="4476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4849" y="3341365"/>
            <a:ext cx="333375" cy="4476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0793" y="3356992"/>
            <a:ext cx="333375" cy="4476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356992"/>
            <a:ext cx="333375" cy="4476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4969" y="3341365"/>
            <a:ext cx="333375" cy="4476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868144" y="270892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Cloud</a:t>
            </a:r>
            <a:endParaRPr lang="zh-CN" altLang="en-US" sz="2000" b="1" dirty="0"/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6012160" y="4098536"/>
          <a:ext cx="360040" cy="986648"/>
        </p:xfrm>
        <a:graphic>
          <a:graphicData uri="http://schemas.openxmlformats.org/presentationml/2006/ole">
            <p:oleObj spid="_x0000_s20496" name="Visio" r:id="rId6" imgW="165600" imgH="451800" progId="Visio.Drawing.11">
              <p:link updateAutomatic="1"/>
            </p:oleObj>
          </a:graphicData>
        </a:graphic>
      </p:graphicFrame>
      <p:sp>
        <p:nvSpPr>
          <p:cNvPr id="34" name="云形 33"/>
          <p:cNvSpPr/>
          <p:nvPr/>
        </p:nvSpPr>
        <p:spPr>
          <a:xfrm>
            <a:off x="179512" y="2492896"/>
            <a:ext cx="3744416" cy="216024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1158875" y="4584700"/>
          <a:ext cx="1538288" cy="712788"/>
        </p:xfrm>
        <a:graphic>
          <a:graphicData uri="http://schemas.openxmlformats.org/presentationml/2006/ole">
            <p:oleObj spid="_x0000_s20498" name="Visio" r:id="rId7" imgW="502200" imgH="234000" progId="Visio.Drawing.11">
              <p:link updateAutomatic="1"/>
            </p:oleObj>
          </a:graphicData>
        </a:graphic>
      </p:graphicFrame>
      <p:pic>
        <p:nvPicPr>
          <p:cNvPr id="20500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3573016"/>
            <a:ext cx="447675" cy="8191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3429000"/>
            <a:ext cx="533400" cy="7810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graphicFrame>
        <p:nvGraphicFramePr>
          <p:cNvPr id="20502" name="Object 22"/>
          <p:cNvGraphicFramePr>
            <a:graphicFrameLocks noChangeAspect="1"/>
          </p:cNvGraphicFramePr>
          <p:nvPr/>
        </p:nvGraphicFramePr>
        <p:xfrm>
          <a:off x="2339752" y="2708920"/>
          <a:ext cx="720080" cy="528629"/>
        </p:xfrm>
        <a:graphic>
          <a:graphicData uri="http://schemas.openxmlformats.org/presentationml/2006/ole">
            <p:oleObj spid="_x0000_s20502" name="Visio" r:id="rId10" imgW="400320" imgH="293040" progId="Visio.Drawing.11">
              <p:link updateAutomatic="1"/>
            </p:oleObj>
          </a:graphicData>
        </a:graphic>
      </p:graphicFrame>
      <p:graphicFrame>
        <p:nvGraphicFramePr>
          <p:cNvPr id="20503" name="Object 23"/>
          <p:cNvGraphicFramePr>
            <a:graphicFrameLocks noChangeAspect="1"/>
          </p:cNvGraphicFramePr>
          <p:nvPr/>
        </p:nvGraphicFramePr>
        <p:xfrm>
          <a:off x="1259632" y="2924944"/>
          <a:ext cx="720080" cy="528629"/>
        </p:xfrm>
        <a:graphic>
          <a:graphicData uri="http://schemas.openxmlformats.org/presentationml/2006/ole">
            <p:oleObj spid="_x0000_s20503" name="Visio" r:id="rId11" imgW="400320" imgH="293040" progId="Visio.Drawing.11">
              <p:link updateAutomatic="1"/>
            </p:oleObj>
          </a:graphicData>
        </a:graphic>
      </p:graphicFrame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468313" y="3573463"/>
          <a:ext cx="709612" cy="501650"/>
        </p:xfrm>
        <a:graphic>
          <a:graphicData uri="http://schemas.openxmlformats.org/presentationml/2006/ole">
            <p:oleObj spid="_x0000_s20504" name="Visio" r:id="rId12" imgW="400320" imgH="283320" progId="Visio.Drawing.11">
              <p:link updateAutomatic="1"/>
            </p:oleObj>
          </a:graphicData>
        </a:graphic>
      </p:graphicFrame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4716463" y="5302250"/>
          <a:ext cx="792162" cy="560388"/>
        </p:xfrm>
        <a:graphic>
          <a:graphicData uri="http://schemas.openxmlformats.org/presentationml/2006/ole">
            <p:oleObj spid="_x0000_s20505" name="Visio" r:id="rId4" imgW="400320" imgH="283320" progId="Visio.Drawing.11">
              <p:link updateAutomatic="1"/>
            </p:oleObj>
          </a:graphicData>
        </a:graphic>
      </p:graphicFrame>
      <p:graphicFrame>
        <p:nvGraphicFramePr>
          <p:cNvPr id="20506" name="Object 26"/>
          <p:cNvGraphicFramePr>
            <a:graphicFrameLocks noChangeAspect="1"/>
          </p:cNvGraphicFramePr>
          <p:nvPr/>
        </p:nvGraphicFramePr>
        <p:xfrm>
          <a:off x="7308850" y="5302250"/>
          <a:ext cx="809625" cy="573088"/>
        </p:xfrm>
        <a:graphic>
          <a:graphicData uri="http://schemas.openxmlformats.org/presentationml/2006/ole">
            <p:oleObj spid="_x0000_s20506" name="Visio" r:id="rId4" imgW="400320" imgH="283320" progId="Visio.Drawing.11">
              <p:link updateAutomatic="1"/>
            </p:oleObj>
          </a:graphicData>
        </a:graphic>
      </p:graphicFrame>
      <p:cxnSp>
        <p:nvCxnSpPr>
          <p:cNvPr id="44" name="直接箭头连接符 43"/>
          <p:cNvCxnSpPr>
            <a:stCxn id="20" idx="2"/>
          </p:cNvCxnSpPr>
          <p:nvPr/>
        </p:nvCxnSpPr>
        <p:spPr>
          <a:xfrm rot="10800000">
            <a:off x="3563888" y="3573016"/>
            <a:ext cx="1296144" cy="1588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7" name="Object 27"/>
          <p:cNvGraphicFramePr>
            <a:graphicFrameLocks noChangeAspect="1"/>
          </p:cNvGraphicFramePr>
          <p:nvPr/>
        </p:nvGraphicFramePr>
        <p:xfrm>
          <a:off x="3707904" y="3212976"/>
          <a:ext cx="1208210" cy="360040"/>
        </p:xfrm>
        <a:graphic>
          <a:graphicData uri="http://schemas.openxmlformats.org/presentationml/2006/ole">
            <p:oleObj spid="_x0000_s20507" name="Visio" r:id="rId13" imgW="553680" imgH="165600" progId="Visio.Drawing.11">
              <p:link updateAutomatic="1"/>
            </p:oleObj>
          </a:graphicData>
        </a:graphic>
      </p:graphicFrame>
      <p:cxnSp>
        <p:nvCxnSpPr>
          <p:cNvPr id="48" name="直接箭头连接符 47"/>
          <p:cNvCxnSpPr>
            <a:stCxn id="20" idx="4"/>
          </p:cNvCxnSpPr>
          <p:nvPr/>
        </p:nvCxnSpPr>
        <p:spPr>
          <a:xfrm rot="16200000" flipH="1">
            <a:off x="5814138" y="4599130"/>
            <a:ext cx="1224136" cy="360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6372200" y="4149080"/>
          <a:ext cx="402293" cy="936104"/>
        </p:xfrm>
        <a:graphic>
          <a:graphicData uri="http://schemas.openxmlformats.org/presentationml/2006/ole">
            <p:oleObj spid="_x0000_s20508" name="Visio" r:id="rId14" imgW="165600" imgH="384120" progId="Visio.Drawing.11">
              <p:link updateAutomatic="1"/>
            </p:oleObj>
          </a:graphicData>
        </a:graphic>
      </p:graphicFrame>
      <p:sp>
        <p:nvSpPr>
          <p:cNvPr id="53" name="下箭头 52"/>
          <p:cNvSpPr/>
          <p:nvPr/>
        </p:nvSpPr>
        <p:spPr>
          <a:xfrm>
            <a:off x="6372200" y="4005064"/>
            <a:ext cx="216024" cy="122413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6588224" y="4005064"/>
          <a:ext cx="432048" cy="1225522"/>
        </p:xfrm>
        <a:graphic>
          <a:graphicData uri="http://schemas.openxmlformats.org/presentationml/2006/ole">
            <p:oleObj spid="_x0000_s20509" name="Visio" r:id="rId15" imgW="165600" imgH="468360" progId="Visio.Drawing.11">
              <p:link updateAutomatic="1"/>
            </p:oleObj>
          </a:graphicData>
        </a:graphic>
      </p:graphicFrame>
      <p:sp>
        <p:nvSpPr>
          <p:cNvPr id="55" name="椭圆形标注 54"/>
          <p:cNvSpPr/>
          <p:nvPr/>
        </p:nvSpPr>
        <p:spPr>
          <a:xfrm>
            <a:off x="7380312" y="3933056"/>
            <a:ext cx="1691680" cy="720080"/>
          </a:xfrm>
          <a:prstGeom prst="wedgeEllipseCallout">
            <a:avLst>
              <a:gd name="adj1" fmla="val -74810"/>
              <a:gd name="adj2" fmla="val 54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High data rate !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34" grpId="0" animBg="1"/>
      <p:bldP spid="53" grpId="0" animBg="1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2|12.7|2.5|6.3|8|7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.9|4|1.1|1.7|5.1|5|5.5|6.9|4.8|1.8|1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3|3.7|9.9|13.2|11.1|7.4|4.9|6.5|11.6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7.7|0.3|9.6|0.5|0.3|2.7|2.7|14.1|7.3|4|1.8|0.9|1.3|0.4|0.3|4.3|5.8|19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3.1|0.9|3.2|0.5|3.8|2.1|1.7|2.9|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1.8|1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8.4|10.1|5.6|13.2|7.7|37.7|4.3|6.8|5.9|4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3|13.4|11.7|3.3|1.7|2.1|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3.1|0.8|0.4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9.8|9.7|8|7.6|8.7|7.1|14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7|5|1.2|38.5|7.1|8.8|4.1|1.1|14.7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7|15.3|1|15.4|9.3|8.1|6.2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9.3|8.2|1|12.3|16|4.5|15.6|2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2|1.2|4.2|3.7|7.5|10.5|3.6|0.8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4|16.1|11.2|1.4|7.9|1.4|4.2|1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8.9|6.3|1.3|0.5|1.6|7.7|4.8|1.7|1.8|1.8|1.7|1.9|12.7|3.4|3.4|1.2|8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8|4|3.6|4.3|3.6|5.4|2.7|3.7|7.3|1|4.5|4.9|8.7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6.6|12.1|1.3|4.8|5.3|13.1|5.8|4.4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624</Words>
  <Application>Microsoft Office PowerPoint</Application>
  <PresentationFormat>全屏显示(4:3)</PresentationFormat>
  <Paragraphs>242</Paragraphs>
  <Slides>24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链接</vt:lpstr>
      </vt:variant>
      <vt:variant>
        <vt:i4>12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默认设计模板</vt:lpstr>
      <vt:lpstr>G:\My Papers\11-07-25 [ACM MM] Cloud Download\Camera-ready\fig\cloud_download.vsd\绘图\~页-1\圆形.662</vt:lpstr>
      <vt:lpstr>G:\My Papers\11-07-25 [ACM MM] Cloud Download\Camera-ready\fig\cloud_download.vsd\绘图\~页-1\Sheet.158</vt:lpstr>
      <vt:lpstr>G:\My Papers\11-07-25 [ACM MM] Cloud Download\Camera-ready\fig\cloud_download.vsd\绘图\~页-1\Sheet.80</vt:lpstr>
      <vt:lpstr>G:\My Papers\11-07-25 [ACM MM] Cloud Download\Camera-ready\fig\cloud_download.vsd\绘图\~页-1\圆形.661</vt:lpstr>
      <vt:lpstr>G:\My Papers\11-07-25 [ACM MM] Cloud Download\Camera-ready\fig\cloud_download.vsd\绘图\~页-1\圆形.660</vt:lpstr>
      <vt:lpstr>G:\My Papers\11-07-25 [ACM MM] Cloud Download\Camera-ready\fig\cloud_download.vsd\绘图\~页-1\圆形.664</vt:lpstr>
      <vt:lpstr>G:\My Papers\11-07-25 [ACM MM] Cloud Download\Camera-ready\fig\cloud_download.vsd\绘图\~页-1\圆形.662</vt:lpstr>
      <vt:lpstr>G:\My Papers\11-07-25 [ACM MM] Cloud Download\Camera-ready\fig\cloud_download.vsd\绘图\~页-1\圆形.662</vt:lpstr>
      <vt:lpstr>G:\My Papers\11-07-25 [ACM MM] Cloud Download\Camera-ready\fig\cloud_download.vsd\绘图\~页-1\Sheet.163</vt:lpstr>
      <vt:lpstr>G:\My Papers\11-07-25 [ACM MM] Cloud Download\Camera-ready\fig\cloud_download.vsd\绘图\~页-1\Sheet.166</vt:lpstr>
      <vt:lpstr>G:\My Papers\11-07-25 [ACM MM] Cloud Download\Camera-ready\fig\cloud_download.vsd\绘图\~页-1\Sheet.162</vt:lpstr>
      <vt:lpstr>C:\Users\李振华\Desktop\11-09《TOMM》Cloud Download\fig\architecture.vsd\绘图\~页-1\数据存储</vt:lpstr>
      <vt:lpstr>Cloud Download: Using Cloud Utilities to Achieve High-quality Content Distribution for Unpopular Videos</vt:lpstr>
      <vt:lpstr>Outline</vt:lpstr>
      <vt:lpstr>Motivation (1)</vt:lpstr>
      <vt:lpstr>Motivation (2)</vt:lpstr>
      <vt:lpstr>State-of-the-art Techniques (1): CDN</vt:lpstr>
      <vt:lpstr>State-of-the-art Techniques (2): P2P</vt:lpstr>
      <vt:lpstr>幻灯片 7</vt:lpstr>
      <vt:lpstr>About our work</vt:lpstr>
      <vt:lpstr>Cloud Download</vt:lpstr>
      <vt:lpstr>Compared with CDN</vt:lpstr>
      <vt:lpstr>Cloud Download: User-side Energy Efficiency</vt:lpstr>
      <vt:lpstr>Advantages of Cloud Download</vt:lpstr>
      <vt:lpstr>Cloud Download: View Startup Delay</vt:lpstr>
      <vt:lpstr>VideoCloud: Large-scale production system</vt:lpstr>
      <vt:lpstr>System Architecture</vt:lpstr>
      <vt:lpstr>Component Function</vt:lpstr>
      <vt:lpstr>Hardware Composition</vt:lpstr>
      <vt:lpstr>Data Transfer Acceleration</vt:lpstr>
      <vt:lpstr>Cache Capacity Planning  &amp; Replacement Strategy</vt:lpstr>
      <vt:lpstr>Performance Evaluation</vt:lpstr>
      <vt:lpstr>Cloud download vs. Common download</vt:lpstr>
      <vt:lpstr>Energy Efficiency (Energy Saving ratio)</vt:lpstr>
      <vt:lpstr>Ongoing Applications</vt:lpstr>
      <vt:lpstr>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李振华</dc:creator>
  <cp:lastModifiedBy>李振华</cp:lastModifiedBy>
  <cp:revision>154</cp:revision>
  <dcterms:created xsi:type="dcterms:W3CDTF">2011-10-22T01:09:40Z</dcterms:created>
  <dcterms:modified xsi:type="dcterms:W3CDTF">2011-12-02T04:51:47Z</dcterms:modified>
</cp:coreProperties>
</file>